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Sitka Subheading Semibold" pitchFamily="2" charset="0"/>
      <p:bold r:id="rId13"/>
      <p:boldItalic r:id="rId14"/>
    </p:embeddedFont>
    <p:embeddedFont>
      <p:font typeface="Sitka Text" pitchFamily="2" charset="0"/>
      <p:regular r:id="rId15"/>
      <p:bold r:id="rId16"/>
      <p:italic r:id="rId17"/>
      <p:boldItalic r:id="rId18"/>
    </p:embeddedFont>
    <p:embeddedFont>
      <p:font typeface="Verdana" panose="020B0604030504040204" pitchFamily="34" charset="0"/>
      <p:regular r:id="rId19"/>
      <p:bold r:id="rId20"/>
      <p:italic r:id="rId21"/>
      <p:boldItalic r:id="rId22"/>
    </p:embeddedFont>
    <p:embeddedFont>
      <p:font typeface="Verdana Bold" panose="020B0804030504040204" pitchFamily="34" charset="0"/>
      <p:regular r:id="rId23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28" autoAdjust="0"/>
    <p:restoredTop sz="94622" autoAdjust="0"/>
  </p:normalViewPr>
  <p:slideViewPr>
    <p:cSldViewPr>
      <p:cViewPr varScale="1">
        <p:scale>
          <a:sx n="52" d="100"/>
          <a:sy n="52" d="100"/>
        </p:scale>
        <p:origin x="629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16819" y="9255919"/>
            <a:ext cx="15854362" cy="4762"/>
            <a:chOff x="0" y="0"/>
            <a:chExt cx="21139150" cy="6350"/>
          </a:xfrm>
        </p:grpSpPr>
        <p:sp>
          <p:nvSpPr>
            <p:cNvPr id="4" name="Freeform 4"/>
            <p:cNvSpPr/>
            <p:nvPr/>
          </p:nvSpPr>
          <p:spPr>
            <a:xfrm>
              <a:off x="3175" y="0"/>
              <a:ext cx="21132800" cy="6350"/>
            </a:xfrm>
            <a:custGeom>
              <a:avLst/>
              <a:gdLst/>
              <a:ahLst/>
              <a:cxnLst/>
              <a:rect l="l" t="t" r="r" b="b"/>
              <a:pathLst>
                <a:path w="21132800" h="6350">
                  <a:moveTo>
                    <a:pt x="0" y="0"/>
                  </a:moveTo>
                  <a:lnTo>
                    <a:pt x="21132800" y="0"/>
                  </a:lnTo>
                  <a:lnTo>
                    <a:pt x="21132800" y="6350"/>
                  </a:lnTo>
                  <a:lnTo>
                    <a:pt x="0" y="63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1364456" y="3583781"/>
            <a:ext cx="15559088" cy="178595"/>
            <a:chOff x="0" y="0"/>
            <a:chExt cx="20745450" cy="238126"/>
          </a:xfrm>
        </p:grpSpPr>
        <p:sp>
          <p:nvSpPr>
            <p:cNvPr id="6" name="Freeform 6"/>
            <p:cNvSpPr/>
            <p:nvPr/>
          </p:nvSpPr>
          <p:spPr>
            <a:xfrm>
              <a:off x="9525" y="9525"/>
              <a:ext cx="12808966" cy="219075"/>
            </a:xfrm>
            <a:custGeom>
              <a:avLst/>
              <a:gdLst/>
              <a:ahLst/>
              <a:cxnLst/>
              <a:rect l="l" t="t" r="r" b="b"/>
              <a:pathLst>
                <a:path w="12808966" h="219075">
                  <a:moveTo>
                    <a:pt x="0" y="0"/>
                  </a:moveTo>
                  <a:lnTo>
                    <a:pt x="12808966" y="0"/>
                  </a:lnTo>
                  <a:lnTo>
                    <a:pt x="12808966" y="219075"/>
                  </a:lnTo>
                  <a:lnTo>
                    <a:pt x="0" y="2190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  <p:sp>
          <p:nvSpPr>
            <p:cNvPr id="7" name="Freeform 7"/>
            <p:cNvSpPr/>
            <p:nvPr/>
          </p:nvSpPr>
          <p:spPr>
            <a:xfrm>
              <a:off x="9525" y="9525"/>
              <a:ext cx="20726400" cy="0"/>
            </a:xfrm>
            <a:custGeom>
              <a:avLst/>
              <a:gdLst/>
              <a:ahLst/>
              <a:cxnLst/>
              <a:rect l="l" t="t" r="r" b="b"/>
              <a:pathLst>
                <a:path w="20726400">
                  <a:moveTo>
                    <a:pt x="0" y="0"/>
                  </a:moveTo>
                  <a:lnTo>
                    <a:pt x="20726400" y="0"/>
                  </a:lnTo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12828016" cy="238125"/>
            </a:xfrm>
            <a:custGeom>
              <a:avLst/>
              <a:gdLst/>
              <a:ahLst/>
              <a:cxnLst/>
              <a:rect l="l" t="t" r="r" b="b"/>
              <a:pathLst>
                <a:path w="12828016" h="238125">
                  <a:moveTo>
                    <a:pt x="9525" y="0"/>
                  </a:moveTo>
                  <a:lnTo>
                    <a:pt x="12818491" y="0"/>
                  </a:lnTo>
                  <a:cubicBezTo>
                    <a:pt x="12823698" y="0"/>
                    <a:pt x="12828016" y="4318"/>
                    <a:pt x="12828016" y="9525"/>
                  </a:cubicBezTo>
                  <a:lnTo>
                    <a:pt x="12828016" y="228600"/>
                  </a:lnTo>
                  <a:cubicBezTo>
                    <a:pt x="12828016" y="233807"/>
                    <a:pt x="12823698" y="238125"/>
                    <a:pt x="12818491" y="238125"/>
                  </a:cubicBezTo>
                  <a:lnTo>
                    <a:pt x="9525" y="238125"/>
                  </a:lnTo>
                  <a:cubicBezTo>
                    <a:pt x="4318" y="238125"/>
                    <a:pt x="0" y="233807"/>
                    <a:pt x="0" y="228600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228600"/>
                  </a:lnTo>
                  <a:lnTo>
                    <a:pt x="9525" y="228600"/>
                  </a:lnTo>
                  <a:lnTo>
                    <a:pt x="9525" y="219075"/>
                  </a:lnTo>
                  <a:lnTo>
                    <a:pt x="12818491" y="219075"/>
                  </a:lnTo>
                  <a:lnTo>
                    <a:pt x="12818491" y="228600"/>
                  </a:lnTo>
                  <a:lnTo>
                    <a:pt x="12808966" y="228600"/>
                  </a:lnTo>
                  <a:lnTo>
                    <a:pt x="12808966" y="9525"/>
                  </a:lnTo>
                  <a:lnTo>
                    <a:pt x="12818491" y="9525"/>
                  </a:lnTo>
                  <a:lnTo>
                    <a:pt x="12818491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  <p:sp>
          <p:nvSpPr>
            <p:cNvPr id="9" name="Freeform 9"/>
            <p:cNvSpPr/>
            <p:nvPr/>
          </p:nvSpPr>
          <p:spPr>
            <a:xfrm>
              <a:off x="9525" y="0"/>
              <a:ext cx="20726400" cy="19050"/>
            </a:xfrm>
            <a:custGeom>
              <a:avLst/>
              <a:gdLst/>
              <a:ahLst/>
              <a:cxnLst/>
              <a:rect l="l" t="t" r="r" b="b"/>
              <a:pathLst>
                <a:path w="20726400" h="19050">
                  <a:moveTo>
                    <a:pt x="0" y="0"/>
                  </a:moveTo>
                  <a:lnTo>
                    <a:pt x="20726400" y="0"/>
                  </a:lnTo>
                  <a:lnTo>
                    <a:pt x="207264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0" name="Group 10"/>
          <p:cNvGrpSpPr/>
          <p:nvPr/>
        </p:nvGrpSpPr>
        <p:grpSpPr>
          <a:xfrm>
            <a:off x="1184568" y="3795927"/>
            <a:ext cx="15773400" cy="1988345"/>
            <a:chOff x="0" y="0"/>
            <a:chExt cx="21031200" cy="265112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1031200" cy="2651126"/>
            </a:xfrm>
            <a:custGeom>
              <a:avLst/>
              <a:gdLst/>
              <a:ahLst/>
              <a:cxnLst/>
              <a:rect l="l" t="t" r="r" b="b"/>
              <a:pathLst>
                <a:path w="21031200" h="2651126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76200"/>
              <a:ext cx="21031200" cy="257492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6480"/>
                </a:lnSpc>
              </a:pPr>
              <a:r>
                <a:rPr lang="en-US" sz="6000" b="1">
                  <a:solidFill>
                    <a:srgbClr val="7030A0"/>
                  </a:solidFill>
                  <a:latin typeface="Verdana Bold"/>
                  <a:ea typeface="Verdana Bold"/>
                  <a:cs typeface="Verdana Bold"/>
                  <a:sym typeface="Verdana Bold"/>
                </a:rPr>
                <a:t>Real - Time Behavioural</a:t>
              </a:r>
            </a:p>
            <a:p>
              <a:pPr algn="ctr">
                <a:lnSpc>
                  <a:spcPts val="6480"/>
                </a:lnSpc>
              </a:pPr>
              <a:r>
                <a:rPr lang="en-US" sz="6000" b="1">
                  <a:solidFill>
                    <a:srgbClr val="7030A0"/>
                  </a:solidFill>
                  <a:latin typeface="Verdana Bold"/>
                  <a:ea typeface="Verdana Bold"/>
                  <a:cs typeface="Verdana Bold"/>
                  <a:sym typeface="Verdana Bold"/>
                </a:rPr>
                <a:t>Authentication System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627308" y="8081796"/>
            <a:ext cx="8739946" cy="11550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b="1">
                <a:solidFill>
                  <a:srgbClr val="FF0000"/>
                </a:solidFill>
                <a:latin typeface="Verdana Bold"/>
                <a:ea typeface="Verdana Bold"/>
                <a:cs typeface="Verdana Bold"/>
                <a:sym typeface="Verdana Bold"/>
              </a:rPr>
              <a:t>Mr. Thiyagarajan G - M.E.,</a:t>
            </a:r>
          </a:p>
          <a:p>
            <a:pPr algn="l">
              <a:lnSpc>
                <a:spcPts val="4320"/>
              </a:lnSpc>
            </a:pPr>
            <a:r>
              <a:rPr lang="en-US" sz="3600" b="1">
                <a:solidFill>
                  <a:srgbClr val="FF0000"/>
                </a:solidFill>
                <a:latin typeface="Verdana Bold"/>
                <a:ea typeface="Verdana Bold"/>
                <a:cs typeface="Verdana Bold"/>
                <a:sym typeface="Verdana Bold"/>
              </a:rPr>
              <a:t>Mr. Suresh Kumar S - M.E.,Ph.D.,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906000" y="7527799"/>
            <a:ext cx="7369826" cy="17090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b="1" dirty="0">
                <a:solidFill>
                  <a:srgbClr val="FF0000"/>
                </a:solidFill>
                <a:latin typeface="Verdana Bold"/>
                <a:ea typeface="Verdana Bold"/>
                <a:cs typeface="Verdana Bold"/>
                <a:sym typeface="Verdana Bold"/>
              </a:rPr>
              <a:t>Guruprasath P 221801014</a:t>
            </a:r>
          </a:p>
          <a:p>
            <a:pPr algn="l">
              <a:lnSpc>
                <a:spcPts val="4320"/>
              </a:lnSpc>
            </a:pPr>
            <a:r>
              <a:rPr lang="en-US" sz="3600" b="1" dirty="0">
                <a:solidFill>
                  <a:srgbClr val="FF0000"/>
                </a:solidFill>
                <a:latin typeface="Verdana Bold"/>
                <a:ea typeface="Verdana Bold"/>
                <a:cs typeface="Verdana Bold"/>
                <a:sym typeface="Verdana Bold"/>
              </a:rPr>
              <a:t>Priadharshni P 221801039</a:t>
            </a:r>
          </a:p>
          <a:p>
            <a:pPr algn="l">
              <a:lnSpc>
                <a:spcPts val="4320"/>
              </a:lnSpc>
            </a:pPr>
            <a:r>
              <a:rPr lang="en-US" sz="3600" b="1" dirty="0">
                <a:solidFill>
                  <a:srgbClr val="FF0000"/>
                </a:solidFill>
                <a:latin typeface="Verdana Bold"/>
                <a:ea typeface="Verdana Bold"/>
                <a:cs typeface="Verdana Bold"/>
                <a:sym typeface="Verdana Bold"/>
              </a:rPr>
              <a:t>Vijay Kumar V 221801505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150144" y="2152542"/>
            <a:ext cx="15773400" cy="1083685"/>
            <a:chOff x="0" y="0"/>
            <a:chExt cx="21031200" cy="1444914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1031200" cy="1444914"/>
            </a:xfrm>
            <a:custGeom>
              <a:avLst/>
              <a:gdLst/>
              <a:ahLst/>
              <a:cxnLst/>
              <a:rect l="l" t="t" r="r" b="b"/>
              <a:pathLst>
                <a:path w="21031200" h="1444914">
                  <a:moveTo>
                    <a:pt x="0" y="0"/>
                  </a:moveTo>
                  <a:lnTo>
                    <a:pt x="21031200" y="0"/>
                  </a:lnTo>
                  <a:lnTo>
                    <a:pt x="21031200" y="1444914"/>
                  </a:lnTo>
                  <a:lnTo>
                    <a:pt x="0" y="14449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57150"/>
              <a:ext cx="21031200" cy="1387764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195"/>
                </a:lnSpc>
              </a:pPr>
              <a:r>
                <a:rPr lang="en-US" sz="3885" b="1">
                  <a:solidFill>
                    <a:srgbClr val="002060"/>
                  </a:solidFill>
                  <a:latin typeface="Verdana Bold"/>
                  <a:ea typeface="Verdana Bold"/>
                  <a:cs typeface="Verdana Bold"/>
                  <a:sym typeface="Verdana Bold"/>
                </a:rPr>
                <a:t>Department of Artificial Intelligence and Data Science 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227647" y="223838"/>
            <a:ext cx="4153853" cy="1581150"/>
            <a:chOff x="0" y="0"/>
            <a:chExt cx="5538470" cy="21082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538470" cy="2108200"/>
            </a:xfrm>
            <a:custGeom>
              <a:avLst/>
              <a:gdLst/>
              <a:ahLst/>
              <a:cxnLst/>
              <a:rect l="l" t="t" r="r" b="b"/>
              <a:pathLst>
                <a:path w="5538470" h="2108200">
                  <a:moveTo>
                    <a:pt x="0" y="0"/>
                  </a:moveTo>
                  <a:lnTo>
                    <a:pt x="5538470" y="0"/>
                  </a:lnTo>
                  <a:lnTo>
                    <a:pt x="5538470" y="2108200"/>
                  </a:lnTo>
                  <a:lnTo>
                    <a:pt x="0" y="2108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3071" b="-13071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16819" y="9255919"/>
            <a:ext cx="15854362" cy="4762"/>
            <a:chOff x="0" y="0"/>
            <a:chExt cx="21139150" cy="6350"/>
          </a:xfrm>
        </p:grpSpPr>
        <p:sp>
          <p:nvSpPr>
            <p:cNvPr id="4" name="Freeform 4"/>
            <p:cNvSpPr/>
            <p:nvPr/>
          </p:nvSpPr>
          <p:spPr>
            <a:xfrm>
              <a:off x="3175" y="0"/>
              <a:ext cx="21132800" cy="6350"/>
            </a:xfrm>
            <a:custGeom>
              <a:avLst/>
              <a:gdLst/>
              <a:ahLst/>
              <a:cxnLst/>
              <a:rect l="l" t="t" r="r" b="b"/>
              <a:pathLst>
                <a:path w="21132800" h="6350">
                  <a:moveTo>
                    <a:pt x="0" y="0"/>
                  </a:moveTo>
                  <a:lnTo>
                    <a:pt x="21132800" y="0"/>
                  </a:lnTo>
                  <a:lnTo>
                    <a:pt x="21132800" y="6350"/>
                  </a:lnTo>
                  <a:lnTo>
                    <a:pt x="0" y="63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10895107" y="3324225"/>
            <a:ext cx="6176075" cy="2495550"/>
            <a:chOff x="0" y="0"/>
            <a:chExt cx="8234766" cy="3327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34766" cy="3327400"/>
            </a:xfrm>
            <a:custGeom>
              <a:avLst/>
              <a:gdLst/>
              <a:ahLst/>
              <a:cxnLst/>
              <a:rect l="l" t="t" r="r" b="b"/>
              <a:pathLst>
                <a:path w="8234766" h="3327400">
                  <a:moveTo>
                    <a:pt x="0" y="0"/>
                  </a:moveTo>
                  <a:lnTo>
                    <a:pt x="8234766" y="0"/>
                  </a:lnTo>
                  <a:lnTo>
                    <a:pt x="8234766" y="3327400"/>
                  </a:lnTo>
                  <a:lnTo>
                    <a:pt x="0" y="33274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34766" cy="3317875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5999"/>
                </a:lnSpc>
              </a:pPr>
              <a:r>
                <a:rPr lang="en-US" sz="4999" b="1">
                  <a:solidFill>
                    <a:srgbClr val="FF0000"/>
                  </a:solidFill>
                  <a:latin typeface="Verdana Bold"/>
                  <a:ea typeface="Verdana Bold"/>
                  <a:cs typeface="Verdana Bold"/>
                  <a:sym typeface="Verdana Bold"/>
                </a:rPr>
                <a:t>Anomaly Detection Methodology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310640" y="9413557"/>
            <a:ext cx="37795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End Sem</a:t>
            </a:r>
          </a:p>
          <a:p>
            <a:pPr algn="l">
              <a:lnSpc>
                <a:spcPts val="2160"/>
              </a:lnSpc>
            </a:pPr>
            <a:endParaRPr lang="en-US" sz="18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6339840" y="9413557"/>
            <a:ext cx="56083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Department of </a:t>
            </a:r>
            <a:r>
              <a:rPr lang="en-US" sz="180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Artificial Intelligence and Data Science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197840" y="9413557"/>
            <a:ext cx="37795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8</a:t>
            </a:r>
          </a:p>
        </p:txBody>
      </p:sp>
      <p:sp>
        <p:nvSpPr>
          <p:cNvPr id="11" name="Freeform 11"/>
          <p:cNvSpPr/>
          <p:nvPr/>
        </p:nvSpPr>
        <p:spPr>
          <a:xfrm>
            <a:off x="0" y="0"/>
            <a:ext cx="9144000" cy="9144000"/>
          </a:xfrm>
          <a:custGeom>
            <a:avLst/>
            <a:gdLst/>
            <a:ahLst/>
            <a:cxnLst/>
            <a:rect l="l" t="t" r="r" b="b"/>
            <a:pathLst>
              <a:path w="9144000" h="9144000">
                <a:moveTo>
                  <a:pt x="0" y="0"/>
                </a:moveTo>
                <a:lnTo>
                  <a:pt x="9144000" y="0"/>
                </a:lnTo>
                <a:lnTo>
                  <a:pt x="9144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12056" y="2343152"/>
            <a:ext cx="15930564" cy="178593"/>
            <a:chOff x="0" y="0"/>
            <a:chExt cx="21240752" cy="238124"/>
          </a:xfrm>
        </p:grpSpPr>
        <p:sp>
          <p:nvSpPr>
            <p:cNvPr id="4" name="Freeform 4"/>
            <p:cNvSpPr/>
            <p:nvPr/>
          </p:nvSpPr>
          <p:spPr>
            <a:xfrm>
              <a:off x="9525" y="9525"/>
              <a:ext cx="12414758" cy="219075"/>
            </a:xfrm>
            <a:custGeom>
              <a:avLst/>
              <a:gdLst/>
              <a:ahLst/>
              <a:cxnLst/>
              <a:rect l="l" t="t" r="r" b="b"/>
              <a:pathLst>
                <a:path w="12414758" h="219075">
                  <a:moveTo>
                    <a:pt x="0" y="0"/>
                  </a:moveTo>
                  <a:lnTo>
                    <a:pt x="12414758" y="0"/>
                  </a:lnTo>
                  <a:lnTo>
                    <a:pt x="12414758" y="219075"/>
                  </a:lnTo>
                  <a:lnTo>
                    <a:pt x="0" y="2190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  <p:sp>
          <p:nvSpPr>
            <p:cNvPr id="5" name="Freeform 5"/>
            <p:cNvSpPr/>
            <p:nvPr/>
          </p:nvSpPr>
          <p:spPr>
            <a:xfrm>
              <a:off x="9525" y="9525"/>
              <a:ext cx="21221700" cy="0"/>
            </a:xfrm>
            <a:custGeom>
              <a:avLst/>
              <a:gdLst/>
              <a:ahLst/>
              <a:cxnLst/>
              <a:rect l="l" t="t" r="r" b="b"/>
              <a:pathLst>
                <a:path w="21221700">
                  <a:moveTo>
                    <a:pt x="0" y="0"/>
                  </a:moveTo>
                  <a:lnTo>
                    <a:pt x="21221700" y="0"/>
                  </a:lnTo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12433808" cy="238125"/>
            </a:xfrm>
            <a:custGeom>
              <a:avLst/>
              <a:gdLst/>
              <a:ahLst/>
              <a:cxnLst/>
              <a:rect l="l" t="t" r="r" b="b"/>
              <a:pathLst>
                <a:path w="12433808" h="238125">
                  <a:moveTo>
                    <a:pt x="9525" y="0"/>
                  </a:moveTo>
                  <a:lnTo>
                    <a:pt x="12424283" y="0"/>
                  </a:lnTo>
                  <a:cubicBezTo>
                    <a:pt x="12429489" y="0"/>
                    <a:pt x="12433808" y="4318"/>
                    <a:pt x="12433808" y="9525"/>
                  </a:cubicBezTo>
                  <a:lnTo>
                    <a:pt x="12433808" y="228600"/>
                  </a:lnTo>
                  <a:cubicBezTo>
                    <a:pt x="12433808" y="233807"/>
                    <a:pt x="12429489" y="238125"/>
                    <a:pt x="12424283" y="238125"/>
                  </a:cubicBezTo>
                  <a:lnTo>
                    <a:pt x="9525" y="238125"/>
                  </a:lnTo>
                  <a:cubicBezTo>
                    <a:pt x="4318" y="238125"/>
                    <a:pt x="0" y="233807"/>
                    <a:pt x="0" y="228600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228600"/>
                  </a:lnTo>
                  <a:lnTo>
                    <a:pt x="9525" y="228600"/>
                  </a:lnTo>
                  <a:lnTo>
                    <a:pt x="9525" y="219075"/>
                  </a:lnTo>
                  <a:lnTo>
                    <a:pt x="12424283" y="219075"/>
                  </a:lnTo>
                  <a:lnTo>
                    <a:pt x="12424283" y="228600"/>
                  </a:lnTo>
                  <a:lnTo>
                    <a:pt x="12414758" y="228600"/>
                  </a:lnTo>
                  <a:lnTo>
                    <a:pt x="12414758" y="9525"/>
                  </a:lnTo>
                  <a:lnTo>
                    <a:pt x="12424283" y="9525"/>
                  </a:lnTo>
                  <a:lnTo>
                    <a:pt x="12424283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  <p:sp>
          <p:nvSpPr>
            <p:cNvPr id="7" name="Freeform 7"/>
            <p:cNvSpPr/>
            <p:nvPr/>
          </p:nvSpPr>
          <p:spPr>
            <a:xfrm>
              <a:off x="9525" y="0"/>
              <a:ext cx="21221700" cy="19050"/>
            </a:xfrm>
            <a:custGeom>
              <a:avLst/>
              <a:gdLst/>
              <a:ahLst/>
              <a:cxnLst/>
              <a:rect l="l" t="t" r="r" b="b"/>
              <a:pathLst>
                <a:path w="21221700" h="19050">
                  <a:moveTo>
                    <a:pt x="0" y="0"/>
                  </a:moveTo>
                  <a:lnTo>
                    <a:pt x="21221700" y="0"/>
                  </a:lnTo>
                  <a:lnTo>
                    <a:pt x="212217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8" name="Group 8"/>
          <p:cNvGrpSpPr/>
          <p:nvPr/>
        </p:nvGrpSpPr>
        <p:grpSpPr>
          <a:xfrm>
            <a:off x="1216819" y="9255919"/>
            <a:ext cx="15854362" cy="4762"/>
            <a:chOff x="0" y="0"/>
            <a:chExt cx="21139150" cy="6350"/>
          </a:xfrm>
        </p:grpSpPr>
        <p:sp>
          <p:nvSpPr>
            <p:cNvPr id="9" name="Freeform 9"/>
            <p:cNvSpPr/>
            <p:nvPr/>
          </p:nvSpPr>
          <p:spPr>
            <a:xfrm>
              <a:off x="3175" y="0"/>
              <a:ext cx="21132800" cy="6350"/>
            </a:xfrm>
            <a:custGeom>
              <a:avLst/>
              <a:gdLst/>
              <a:ahLst/>
              <a:cxnLst/>
              <a:rect l="l" t="t" r="r" b="b"/>
              <a:pathLst>
                <a:path w="21132800" h="6350">
                  <a:moveTo>
                    <a:pt x="0" y="0"/>
                  </a:moveTo>
                  <a:lnTo>
                    <a:pt x="21132800" y="0"/>
                  </a:lnTo>
                  <a:lnTo>
                    <a:pt x="21132800" y="6350"/>
                  </a:lnTo>
                  <a:lnTo>
                    <a:pt x="0" y="63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0" name="Group 10"/>
          <p:cNvGrpSpPr/>
          <p:nvPr/>
        </p:nvGrpSpPr>
        <p:grpSpPr>
          <a:xfrm>
            <a:off x="1066800" y="4752111"/>
            <a:ext cx="16002000" cy="1824038"/>
            <a:chOff x="0" y="0"/>
            <a:chExt cx="21336000" cy="243205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1336000" cy="2432050"/>
            </a:xfrm>
            <a:custGeom>
              <a:avLst/>
              <a:gdLst/>
              <a:ahLst/>
              <a:cxnLst/>
              <a:rect l="l" t="t" r="r" b="b"/>
              <a:pathLst>
                <a:path w="21336000" h="2432050">
                  <a:moveTo>
                    <a:pt x="0" y="0"/>
                  </a:moveTo>
                  <a:lnTo>
                    <a:pt x="21336000" y="0"/>
                  </a:lnTo>
                  <a:lnTo>
                    <a:pt x="21336000" y="2432050"/>
                  </a:lnTo>
                  <a:lnTo>
                    <a:pt x="0" y="24320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0"/>
              <a:ext cx="21336000" cy="24320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7200"/>
                </a:lnSpc>
              </a:pPr>
              <a:r>
                <a:rPr lang="en-US" sz="6000" b="1">
                  <a:solidFill>
                    <a:srgbClr val="FF0000"/>
                  </a:solidFill>
                  <a:latin typeface="Verdana Bold"/>
                  <a:ea typeface="Verdana Bold"/>
                  <a:cs typeface="Verdana Bold"/>
                  <a:sym typeface="Verdana Bold"/>
                </a:rPr>
                <a:t>Thank You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6339840" y="9413557"/>
            <a:ext cx="56083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Department of </a:t>
            </a:r>
            <a:r>
              <a:rPr lang="en-US" sz="180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Artificial Intelligence and Data Science</a:t>
            </a:r>
          </a:p>
          <a:p>
            <a:pPr algn="ctr">
              <a:lnSpc>
                <a:spcPts val="2160"/>
              </a:lnSpc>
            </a:pPr>
            <a:endParaRPr lang="en-US" sz="1800">
              <a:solidFill>
                <a:srgbClr val="0020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3197840" y="9413557"/>
            <a:ext cx="37795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9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10640" y="9413557"/>
            <a:ext cx="37795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End Sem</a:t>
            </a:r>
          </a:p>
          <a:p>
            <a:pPr algn="l">
              <a:lnSpc>
                <a:spcPts val="2160"/>
              </a:lnSpc>
            </a:pPr>
            <a:endParaRPr lang="en-US" sz="18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12056" y="2343152"/>
            <a:ext cx="15930564" cy="178593"/>
            <a:chOff x="0" y="0"/>
            <a:chExt cx="21240752" cy="238124"/>
          </a:xfrm>
        </p:grpSpPr>
        <p:sp>
          <p:nvSpPr>
            <p:cNvPr id="4" name="Freeform 4"/>
            <p:cNvSpPr/>
            <p:nvPr/>
          </p:nvSpPr>
          <p:spPr>
            <a:xfrm>
              <a:off x="9525" y="9525"/>
              <a:ext cx="12414758" cy="219075"/>
            </a:xfrm>
            <a:custGeom>
              <a:avLst/>
              <a:gdLst/>
              <a:ahLst/>
              <a:cxnLst/>
              <a:rect l="l" t="t" r="r" b="b"/>
              <a:pathLst>
                <a:path w="12414758" h="219075">
                  <a:moveTo>
                    <a:pt x="0" y="0"/>
                  </a:moveTo>
                  <a:lnTo>
                    <a:pt x="12414758" y="0"/>
                  </a:lnTo>
                  <a:lnTo>
                    <a:pt x="12414758" y="219075"/>
                  </a:lnTo>
                  <a:lnTo>
                    <a:pt x="0" y="2190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  <p:sp>
          <p:nvSpPr>
            <p:cNvPr id="5" name="Freeform 5"/>
            <p:cNvSpPr/>
            <p:nvPr/>
          </p:nvSpPr>
          <p:spPr>
            <a:xfrm>
              <a:off x="9525" y="9525"/>
              <a:ext cx="21221700" cy="0"/>
            </a:xfrm>
            <a:custGeom>
              <a:avLst/>
              <a:gdLst/>
              <a:ahLst/>
              <a:cxnLst/>
              <a:rect l="l" t="t" r="r" b="b"/>
              <a:pathLst>
                <a:path w="21221700">
                  <a:moveTo>
                    <a:pt x="0" y="0"/>
                  </a:moveTo>
                  <a:lnTo>
                    <a:pt x="21221700" y="0"/>
                  </a:lnTo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12433808" cy="238125"/>
            </a:xfrm>
            <a:custGeom>
              <a:avLst/>
              <a:gdLst/>
              <a:ahLst/>
              <a:cxnLst/>
              <a:rect l="l" t="t" r="r" b="b"/>
              <a:pathLst>
                <a:path w="12433808" h="238125">
                  <a:moveTo>
                    <a:pt x="9525" y="0"/>
                  </a:moveTo>
                  <a:lnTo>
                    <a:pt x="12424283" y="0"/>
                  </a:lnTo>
                  <a:cubicBezTo>
                    <a:pt x="12429489" y="0"/>
                    <a:pt x="12433808" y="4318"/>
                    <a:pt x="12433808" y="9525"/>
                  </a:cubicBezTo>
                  <a:lnTo>
                    <a:pt x="12433808" y="228600"/>
                  </a:lnTo>
                  <a:cubicBezTo>
                    <a:pt x="12433808" y="233807"/>
                    <a:pt x="12429489" y="238125"/>
                    <a:pt x="12424283" y="238125"/>
                  </a:cubicBezTo>
                  <a:lnTo>
                    <a:pt x="9525" y="238125"/>
                  </a:lnTo>
                  <a:cubicBezTo>
                    <a:pt x="4318" y="238125"/>
                    <a:pt x="0" y="233807"/>
                    <a:pt x="0" y="228600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228600"/>
                  </a:lnTo>
                  <a:lnTo>
                    <a:pt x="9525" y="228600"/>
                  </a:lnTo>
                  <a:lnTo>
                    <a:pt x="9525" y="219075"/>
                  </a:lnTo>
                  <a:lnTo>
                    <a:pt x="12424283" y="219075"/>
                  </a:lnTo>
                  <a:lnTo>
                    <a:pt x="12424283" y="228600"/>
                  </a:lnTo>
                  <a:lnTo>
                    <a:pt x="12414758" y="228600"/>
                  </a:lnTo>
                  <a:lnTo>
                    <a:pt x="12414758" y="9525"/>
                  </a:lnTo>
                  <a:lnTo>
                    <a:pt x="12424283" y="9525"/>
                  </a:lnTo>
                  <a:lnTo>
                    <a:pt x="12424283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  <p:sp>
          <p:nvSpPr>
            <p:cNvPr id="7" name="Freeform 7"/>
            <p:cNvSpPr/>
            <p:nvPr/>
          </p:nvSpPr>
          <p:spPr>
            <a:xfrm>
              <a:off x="9525" y="0"/>
              <a:ext cx="21221700" cy="19050"/>
            </a:xfrm>
            <a:custGeom>
              <a:avLst/>
              <a:gdLst/>
              <a:ahLst/>
              <a:cxnLst/>
              <a:rect l="l" t="t" r="r" b="b"/>
              <a:pathLst>
                <a:path w="21221700" h="19050">
                  <a:moveTo>
                    <a:pt x="0" y="0"/>
                  </a:moveTo>
                  <a:lnTo>
                    <a:pt x="21221700" y="0"/>
                  </a:lnTo>
                  <a:lnTo>
                    <a:pt x="212217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8" name="Group 8"/>
          <p:cNvGrpSpPr/>
          <p:nvPr/>
        </p:nvGrpSpPr>
        <p:grpSpPr>
          <a:xfrm>
            <a:off x="1216819" y="9255919"/>
            <a:ext cx="15854362" cy="4762"/>
            <a:chOff x="0" y="0"/>
            <a:chExt cx="21139150" cy="6350"/>
          </a:xfrm>
        </p:grpSpPr>
        <p:sp>
          <p:nvSpPr>
            <p:cNvPr id="9" name="Freeform 9"/>
            <p:cNvSpPr/>
            <p:nvPr/>
          </p:nvSpPr>
          <p:spPr>
            <a:xfrm>
              <a:off x="3175" y="0"/>
              <a:ext cx="21132800" cy="6350"/>
            </a:xfrm>
            <a:custGeom>
              <a:avLst/>
              <a:gdLst/>
              <a:ahLst/>
              <a:cxnLst/>
              <a:rect l="l" t="t" r="r" b="b"/>
              <a:pathLst>
                <a:path w="21132800" h="6350">
                  <a:moveTo>
                    <a:pt x="0" y="0"/>
                  </a:moveTo>
                  <a:lnTo>
                    <a:pt x="21132800" y="0"/>
                  </a:lnTo>
                  <a:lnTo>
                    <a:pt x="21132800" y="6350"/>
                  </a:lnTo>
                  <a:lnTo>
                    <a:pt x="0" y="63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0" name="Group 10"/>
          <p:cNvGrpSpPr/>
          <p:nvPr/>
        </p:nvGrpSpPr>
        <p:grpSpPr>
          <a:xfrm>
            <a:off x="1066800" y="114300"/>
            <a:ext cx="16084550" cy="2166940"/>
            <a:chOff x="-110067" y="-457203"/>
            <a:chExt cx="21446067" cy="2889253"/>
          </a:xfrm>
        </p:grpSpPr>
        <p:sp>
          <p:nvSpPr>
            <p:cNvPr id="11" name="Freeform 11"/>
            <p:cNvSpPr/>
            <p:nvPr/>
          </p:nvSpPr>
          <p:spPr>
            <a:xfrm>
              <a:off x="-110067" y="-457203"/>
              <a:ext cx="21336000" cy="2432050"/>
            </a:xfrm>
            <a:custGeom>
              <a:avLst/>
              <a:gdLst/>
              <a:ahLst/>
              <a:cxnLst/>
              <a:rect l="l" t="t" r="r" b="b"/>
              <a:pathLst>
                <a:path w="21336000" h="2432050">
                  <a:moveTo>
                    <a:pt x="0" y="0"/>
                  </a:moveTo>
                  <a:lnTo>
                    <a:pt x="21336000" y="0"/>
                  </a:lnTo>
                  <a:lnTo>
                    <a:pt x="21336000" y="2432050"/>
                  </a:lnTo>
                  <a:lnTo>
                    <a:pt x="0" y="24320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9525"/>
              <a:ext cx="21336000" cy="2422525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5759"/>
                </a:lnSpc>
              </a:pPr>
              <a:r>
                <a:rPr lang="en-US" sz="4800" b="1" dirty="0">
                  <a:solidFill>
                    <a:srgbClr val="FF0000"/>
                  </a:solidFill>
                  <a:latin typeface="Verdana Bold"/>
                  <a:ea typeface="Verdana Bold"/>
                  <a:cs typeface="Verdana Bold"/>
                  <a:sym typeface="Verdana Bold"/>
                </a:rPr>
                <a:t>Problem Statement and Motivation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112479" y="2824973"/>
            <a:ext cx="7547956" cy="5565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80"/>
              </a:lnSpc>
            </a:pPr>
            <a:r>
              <a:rPr lang="en-US" sz="39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900" b="1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THE SECURITY CHALLENGE</a:t>
            </a:r>
          </a:p>
          <a:p>
            <a:pPr marL="651510" lvl="1" indent="-325755" algn="l">
              <a:lnSpc>
                <a:spcPts val="432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Passwords can be stolen, guessed, or shared</a:t>
            </a:r>
          </a:p>
          <a:p>
            <a:pPr marL="651510" lvl="1" indent="-325755" algn="l">
              <a:lnSpc>
                <a:spcPts val="432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Multi-factor auth (MFA) can be bypassed</a:t>
            </a:r>
          </a:p>
          <a:p>
            <a:pPr marL="651510" lvl="1" indent="-325755" algn="l">
              <a:lnSpc>
                <a:spcPts val="432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One-time verification doesn't detect session hijacking</a:t>
            </a:r>
          </a:p>
          <a:p>
            <a:pPr marL="651510" lvl="1" indent="-325755" algn="l">
              <a:lnSpc>
                <a:spcPts val="432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No way to detect if authorized user is compromised</a:t>
            </a:r>
          </a:p>
          <a:p>
            <a:pPr marL="651510" lvl="1" indent="-325755" algn="l">
              <a:lnSpc>
                <a:spcPts val="4320"/>
              </a:lnSpc>
            </a:pPr>
            <a:endParaRPr lang="en-US" sz="3600" dirty="0">
              <a:solidFill>
                <a:srgbClr val="000000"/>
              </a:solidFill>
              <a:latin typeface="Sitka Subheading Semibold" pitchFamily="2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310640" y="9413557"/>
            <a:ext cx="37795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End Sem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339840" y="9413557"/>
            <a:ext cx="56083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Department of </a:t>
            </a:r>
            <a:r>
              <a:rPr lang="en-US" sz="180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Artificial Intelligence and Data Science</a:t>
            </a:r>
          </a:p>
          <a:p>
            <a:pPr algn="ctr">
              <a:lnSpc>
                <a:spcPts val="2160"/>
              </a:lnSpc>
            </a:pPr>
            <a:endParaRPr lang="en-US" sz="1800">
              <a:solidFill>
                <a:srgbClr val="0020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3197840" y="9413557"/>
            <a:ext cx="37795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102213" y="2803658"/>
            <a:ext cx="7547956" cy="5514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900" b="1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OUR SOLUTION</a:t>
            </a:r>
          </a:p>
          <a:p>
            <a:pPr algn="l">
              <a:lnSpc>
                <a:spcPts val="4320"/>
              </a:lnSpc>
            </a:pPr>
            <a:r>
              <a:rPr lang="en-US" sz="36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Continuous authentication through behavioral patterns</a:t>
            </a:r>
          </a:p>
          <a:p>
            <a:pPr algn="l">
              <a:lnSpc>
                <a:spcPts val="4320"/>
              </a:lnSpc>
            </a:pPr>
            <a:endParaRPr lang="en-US" sz="3600" dirty="0">
              <a:solidFill>
                <a:srgbClr val="000000"/>
              </a:solidFill>
              <a:latin typeface="Sitka Text" pitchFamily="2" charset="0"/>
              <a:ea typeface="Times New Roman"/>
              <a:cs typeface="Times New Roman"/>
              <a:sym typeface="Times New Roman"/>
            </a:endParaRPr>
          </a:p>
          <a:p>
            <a:pPr marL="651510" lvl="1" indent="-325755" algn="l">
              <a:lnSpc>
                <a:spcPts val="432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Unique typing rhythms</a:t>
            </a:r>
          </a:p>
          <a:p>
            <a:pPr marL="651510" lvl="1" indent="-325755" algn="l">
              <a:lnSpc>
                <a:spcPts val="432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Mouse movement characteristics</a:t>
            </a:r>
          </a:p>
          <a:p>
            <a:pPr marL="651510" lvl="1" indent="-325755" algn="l">
              <a:lnSpc>
                <a:spcPts val="432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Application usage patterns</a:t>
            </a:r>
          </a:p>
          <a:p>
            <a:pPr marL="651510" lvl="1" indent="-325755" algn="l">
              <a:lnSpc>
                <a:spcPts val="432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Real-time anomaly detection</a:t>
            </a:r>
          </a:p>
          <a:p>
            <a:pPr marL="651510" lvl="1" indent="-325755" algn="l">
              <a:lnSpc>
                <a:spcPts val="4320"/>
              </a:lnSpc>
            </a:pPr>
            <a:endParaRPr lang="en-US" sz="3600" dirty="0">
              <a:solidFill>
                <a:srgbClr val="000000"/>
              </a:solidFill>
              <a:latin typeface="Sitka Text" pitchFamily="2" charset="0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832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44501" y="1498384"/>
            <a:ext cx="15930564" cy="178593"/>
            <a:chOff x="0" y="0"/>
            <a:chExt cx="21240752" cy="238124"/>
          </a:xfrm>
        </p:grpSpPr>
        <p:sp>
          <p:nvSpPr>
            <p:cNvPr id="4" name="Freeform 4"/>
            <p:cNvSpPr/>
            <p:nvPr/>
          </p:nvSpPr>
          <p:spPr>
            <a:xfrm>
              <a:off x="9525" y="9525"/>
              <a:ext cx="12414758" cy="219075"/>
            </a:xfrm>
            <a:custGeom>
              <a:avLst/>
              <a:gdLst/>
              <a:ahLst/>
              <a:cxnLst/>
              <a:rect l="l" t="t" r="r" b="b"/>
              <a:pathLst>
                <a:path w="12414758" h="219075">
                  <a:moveTo>
                    <a:pt x="0" y="0"/>
                  </a:moveTo>
                  <a:lnTo>
                    <a:pt x="12414758" y="0"/>
                  </a:lnTo>
                  <a:lnTo>
                    <a:pt x="12414758" y="219075"/>
                  </a:lnTo>
                  <a:lnTo>
                    <a:pt x="0" y="2190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  <p:sp>
          <p:nvSpPr>
            <p:cNvPr id="5" name="Freeform 5"/>
            <p:cNvSpPr/>
            <p:nvPr/>
          </p:nvSpPr>
          <p:spPr>
            <a:xfrm>
              <a:off x="9525" y="9525"/>
              <a:ext cx="21221700" cy="0"/>
            </a:xfrm>
            <a:custGeom>
              <a:avLst/>
              <a:gdLst/>
              <a:ahLst/>
              <a:cxnLst/>
              <a:rect l="l" t="t" r="r" b="b"/>
              <a:pathLst>
                <a:path w="21221700">
                  <a:moveTo>
                    <a:pt x="0" y="0"/>
                  </a:moveTo>
                  <a:lnTo>
                    <a:pt x="21221700" y="0"/>
                  </a:lnTo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12433808" cy="238125"/>
            </a:xfrm>
            <a:custGeom>
              <a:avLst/>
              <a:gdLst/>
              <a:ahLst/>
              <a:cxnLst/>
              <a:rect l="l" t="t" r="r" b="b"/>
              <a:pathLst>
                <a:path w="12433808" h="238125">
                  <a:moveTo>
                    <a:pt x="9525" y="0"/>
                  </a:moveTo>
                  <a:lnTo>
                    <a:pt x="12424283" y="0"/>
                  </a:lnTo>
                  <a:cubicBezTo>
                    <a:pt x="12429489" y="0"/>
                    <a:pt x="12433808" y="4318"/>
                    <a:pt x="12433808" y="9525"/>
                  </a:cubicBezTo>
                  <a:lnTo>
                    <a:pt x="12433808" y="228600"/>
                  </a:lnTo>
                  <a:cubicBezTo>
                    <a:pt x="12433808" y="233807"/>
                    <a:pt x="12429489" y="238125"/>
                    <a:pt x="12424283" y="238125"/>
                  </a:cubicBezTo>
                  <a:lnTo>
                    <a:pt x="9525" y="238125"/>
                  </a:lnTo>
                  <a:cubicBezTo>
                    <a:pt x="4318" y="238125"/>
                    <a:pt x="0" y="233807"/>
                    <a:pt x="0" y="228600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228600"/>
                  </a:lnTo>
                  <a:lnTo>
                    <a:pt x="9525" y="228600"/>
                  </a:lnTo>
                  <a:lnTo>
                    <a:pt x="9525" y="219075"/>
                  </a:lnTo>
                  <a:lnTo>
                    <a:pt x="12424283" y="219075"/>
                  </a:lnTo>
                  <a:lnTo>
                    <a:pt x="12424283" y="228600"/>
                  </a:lnTo>
                  <a:lnTo>
                    <a:pt x="12414758" y="228600"/>
                  </a:lnTo>
                  <a:lnTo>
                    <a:pt x="12414758" y="9525"/>
                  </a:lnTo>
                  <a:lnTo>
                    <a:pt x="12424283" y="9525"/>
                  </a:lnTo>
                  <a:lnTo>
                    <a:pt x="12424283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  <p:sp>
          <p:nvSpPr>
            <p:cNvPr id="7" name="Freeform 7"/>
            <p:cNvSpPr/>
            <p:nvPr/>
          </p:nvSpPr>
          <p:spPr>
            <a:xfrm>
              <a:off x="9525" y="0"/>
              <a:ext cx="21221700" cy="19050"/>
            </a:xfrm>
            <a:custGeom>
              <a:avLst/>
              <a:gdLst/>
              <a:ahLst/>
              <a:cxnLst/>
              <a:rect l="l" t="t" r="r" b="b"/>
              <a:pathLst>
                <a:path w="21221700" h="19050">
                  <a:moveTo>
                    <a:pt x="0" y="0"/>
                  </a:moveTo>
                  <a:lnTo>
                    <a:pt x="21221700" y="0"/>
                  </a:lnTo>
                  <a:lnTo>
                    <a:pt x="212217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8" name="Group 8"/>
          <p:cNvGrpSpPr/>
          <p:nvPr/>
        </p:nvGrpSpPr>
        <p:grpSpPr>
          <a:xfrm>
            <a:off x="1216819" y="9255919"/>
            <a:ext cx="15854362" cy="4762"/>
            <a:chOff x="0" y="0"/>
            <a:chExt cx="21139150" cy="6350"/>
          </a:xfrm>
        </p:grpSpPr>
        <p:sp>
          <p:nvSpPr>
            <p:cNvPr id="9" name="Freeform 9"/>
            <p:cNvSpPr/>
            <p:nvPr/>
          </p:nvSpPr>
          <p:spPr>
            <a:xfrm>
              <a:off x="3175" y="0"/>
              <a:ext cx="21132800" cy="6350"/>
            </a:xfrm>
            <a:custGeom>
              <a:avLst/>
              <a:gdLst/>
              <a:ahLst/>
              <a:cxnLst/>
              <a:rect l="l" t="t" r="r" b="b"/>
              <a:pathLst>
                <a:path w="21132800" h="6350">
                  <a:moveTo>
                    <a:pt x="0" y="0"/>
                  </a:moveTo>
                  <a:lnTo>
                    <a:pt x="21132800" y="0"/>
                  </a:lnTo>
                  <a:lnTo>
                    <a:pt x="21132800" y="6350"/>
                  </a:lnTo>
                  <a:lnTo>
                    <a:pt x="0" y="63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0" name="Group 10"/>
          <p:cNvGrpSpPr/>
          <p:nvPr/>
        </p:nvGrpSpPr>
        <p:grpSpPr>
          <a:xfrm>
            <a:off x="1116320" y="841590"/>
            <a:ext cx="16094462" cy="4301910"/>
            <a:chOff x="0" y="-4513647"/>
            <a:chExt cx="21459283" cy="694569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1336000" cy="2432050"/>
            </a:xfrm>
            <a:custGeom>
              <a:avLst/>
              <a:gdLst/>
              <a:ahLst/>
              <a:cxnLst/>
              <a:rect l="l" t="t" r="r" b="b"/>
              <a:pathLst>
                <a:path w="21336000" h="2432050">
                  <a:moveTo>
                    <a:pt x="0" y="0"/>
                  </a:moveTo>
                  <a:lnTo>
                    <a:pt x="21336000" y="0"/>
                  </a:lnTo>
                  <a:lnTo>
                    <a:pt x="21336000" y="2432050"/>
                  </a:lnTo>
                  <a:lnTo>
                    <a:pt x="0" y="24320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123283" y="-4513647"/>
              <a:ext cx="21336000" cy="958852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5759"/>
                </a:lnSpc>
              </a:pPr>
              <a:r>
                <a:rPr lang="en-US" sz="4800" b="1" dirty="0">
                  <a:solidFill>
                    <a:srgbClr val="FF0000"/>
                  </a:solidFill>
                  <a:latin typeface="Verdana Bold"/>
                  <a:ea typeface="Verdana Bold"/>
                  <a:cs typeface="Verdana Bold"/>
                  <a:sym typeface="Verdana Bold"/>
                </a:rPr>
                <a:t>Existing System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905000" y="2034693"/>
            <a:ext cx="13980725" cy="6964573"/>
            <a:chOff x="0" y="0"/>
            <a:chExt cx="16554476" cy="85344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6554450" cy="8534400"/>
            </a:xfrm>
            <a:custGeom>
              <a:avLst/>
              <a:gdLst/>
              <a:ahLst/>
              <a:cxnLst/>
              <a:rect l="l" t="t" r="r" b="b"/>
              <a:pathLst>
                <a:path w="16554450" h="8534400">
                  <a:moveTo>
                    <a:pt x="0" y="0"/>
                  </a:moveTo>
                  <a:lnTo>
                    <a:pt x="16554450" y="0"/>
                  </a:lnTo>
                  <a:lnTo>
                    <a:pt x="16554450" y="8534400"/>
                  </a:lnTo>
                  <a:lnTo>
                    <a:pt x="0" y="8534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785" b="-3929"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1310640" y="9413557"/>
            <a:ext cx="37795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End Sem</a:t>
            </a:r>
          </a:p>
          <a:p>
            <a:pPr algn="l">
              <a:lnSpc>
                <a:spcPts val="2160"/>
              </a:lnSpc>
            </a:pPr>
            <a:endParaRPr lang="en-US" sz="18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6339840" y="9413557"/>
            <a:ext cx="56083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Department of </a:t>
            </a:r>
            <a:r>
              <a:rPr lang="en-US" sz="180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Artificial Intelligence and Data Science</a:t>
            </a:r>
          </a:p>
          <a:p>
            <a:pPr algn="ctr">
              <a:lnSpc>
                <a:spcPts val="2160"/>
              </a:lnSpc>
            </a:pPr>
            <a:endParaRPr lang="en-US" sz="1800">
              <a:solidFill>
                <a:srgbClr val="0020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3197840" y="9413557"/>
            <a:ext cx="37795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1955" y="1143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38236" y="1417560"/>
            <a:ext cx="15930564" cy="178593"/>
            <a:chOff x="0" y="0"/>
            <a:chExt cx="21240752" cy="238124"/>
          </a:xfrm>
        </p:grpSpPr>
        <p:sp>
          <p:nvSpPr>
            <p:cNvPr id="4" name="Freeform 4"/>
            <p:cNvSpPr/>
            <p:nvPr/>
          </p:nvSpPr>
          <p:spPr>
            <a:xfrm>
              <a:off x="9525" y="9525"/>
              <a:ext cx="12414758" cy="219075"/>
            </a:xfrm>
            <a:custGeom>
              <a:avLst/>
              <a:gdLst/>
              <a:ahLst/>
              <a:cxnLst/>
              <a:rect l="l" t="t" r="r" b="b"/>
              <a:pathLst>
                <a:path w="12414758" h="219075">
                  <a:moveTo>
                    <a:pt x="0" y="0"/>
                  </a:moveTo>
                  <a:lnTo>
                    <a:pt x="12414758" y="0"/>
                  </a:lnTo>
                  <a:lnTo>
                    <a:pt x="12414758" y="219075"/>
                  </a:lnTo>
                  <a:lnTo>
                    <a:pt x="0" y="2190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  <p:sp>
          <p:nvSpPr>
            <p:cNvPr id="5" name="Freeform 5"/>
            <p:cNvSpPr/>
            <p:nvPr/>
          </p:nvSpPr>
          <p:spPr>
            <a:xfrm>
              <a:off x="9525" y="9525"/>
              <a:ext cx="21221700" cy="0"/>
            </a:xfrm>
            <a:custGeom>
              <a:avLst/>
              <a:gdLst/>
              <a:ahLst/>
              <a:cxnLst/>
              <a:rect l="l" t="t" r="r" b="b"/>
              <a:pathLst>
                <a:path w="21221700">
                  <a:moveTo>
                    <a:pt x="0" y="0"/>
                  </a:moveTo>
                  <a:lnTo>
                    <a:pt x="21221700" y="0"/>
                  </a:lnTo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12433808" cy="238125"/>
            </a:xfrm>
            <a:custGeom>
              <a:avLst/>
              <a:gdLst/>
              <a:ahLst/>
              <a:cxnLst/>
              <a:rect l="l" t="t" r="r" b="b"/>
              <a:pathLst>
                <a:path w="12433808" h="238125">
                  <a:moveTo>
                    <a:pt x="9525" y="0"/>
                  </a:moveTo>
                  <a:lnTo>
                    <a:pt x="12424283" y="0"/>
                  </a:lnTo>
                  <a:cubicBezTo>
                    <a:pt x="12429489" y="0"/>
                    <a:pt x="12433808" y="4318"/>
                    <a:pt x="12433808" y="9525"/>
                  </a:cubicBezTo>
                  <a:lnTo>
                    <a:pt x="12433808" y="228600"/>
                  </a:lnTo>
                  <a:cubicBezTo>
                    <a:pt x="12433808" y="233807"/>
                    <a:pt x="12429489" y="238125"/>
                    <a:pt x="12424283" y="238125"/>
                  </a:cubicBezTo>
                  <a:lnTo>
                    <a:pt x="9525" y="238125"/>
                  </a:lnTo>
                  <a:cubicBezTo>
                    <a:pt x="4318" y="238125"/>
                    <a:pt x="0" y="233807"/>
                    <a:pt x="0" y="228600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228600"/>
                  </a:lnTo>
                  <a:lnTo>
                    <a:pt x="9525" y="228600"/>
                  </a:lnTo>
                  <a:lnTo>
                    <a:pt x="9525" y="219075"/>
                  </a:lnTo>
                  <a:lnTo>
                    <a:pt x="12424283" y="219075"/>
                  </a:lnTo>
                  <a:lnTo>
                    <a:pt x="12424283" y="228600"/>
                  </a:lnTo>
                  <a:lnTo>
                    <a:pt x="12414758" y="228600"/>
                  </a:lnTo>
                  <a:lnTo>
                    <a:pt x="12414758" y="9525"/>
                  </a:lnTo>
                  <a:lnTo>
                    <a:pt x="12424283" y="9525"/>
                  </a:lnTo>
                  <a:lnTo>
                    <a:pt x="12424283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  <p:sp>
          <p:nvSpPr>
            <p:cNvPr id="7" name="Freeform 7"/>
            <p:cNvSpPr/>
            <p:nvPr/>
          </p:nvSpPr>
          <p:spPr>
            <a:xfrm>
              <a:off x="9525" y="0"/>
              <a:ext cx="21221700" cy="19050"/>
            </a:xfrm>
            <a:custGeom>
              <a:avLst/>
              <a:gdLst/>
              <a:ahLst/>
              <a:cxnLst/>
              <a:rect l="l" t="t" r="r" b="b"/>
              <a:pathLst>
                <a:path w="21221700" h="19050">
                  <a:moveTo>
                    <a:pt x="0" y="0"/>
                  </a:moveTo>
                  <a:lnTo>
                    <a:pt x="21221700" y="0"/>
                  </a:lnTo>
                  <a:lnTo>
                    <a:pt x="212217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8" name="Group 8"/>
          <p:cNvGrpSpPr/>
          <p:nvPr/>
        </p:nvGrpSpPr>
        <p:grpSpPr>
          <a:xfrm>
            <a:off x="1216819" y="9255919"/>
            <a:ext cx="15854362" cy="4762"/>
            <a:chOff x="0" y="0"/>
            <a:chExt cx="21139150" cy="6350"/>
          </a:xfrm>
        </p:grpSpPr>
        <p:sp>
          <p:nvSpPr>
            <p:cNvPr id="9" name="Freeform 9"/>
            <p:cNvSpPr/>
            <p:nvPr/>
          </p:nvSpPr>
          <p:spPr>
            <a:xfrm>
              <a:off x="3175" y="0"/>
              <a:ext cx="21132800" cy="6350"/>
            </a:xfrm>
            <a:custGeom>
              <a:avLst/>
              <a:gdLst/>
              <a:ahLst/>
              <a:cxnLst/>
              <a:rect l="l" t="t" r="r" b="b"/>
              <a:pathLst>
                <a:path w="21132800" h="6350">
                  <a:moveTo>
                    <a:pt x="0" y="0"/>
                  </a:moveTo>
                  <a:lnTo>
                    <a:pt x="21132800" y="0"/>
                  </a:lnTo>
                  <a:lnTo>
                    <a:pt x="21132800" y="6350"/>
                  </a:lnTo>
                  <a:lnTo>
                    <a:pt x="0" y="63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2" name="TextBox 12"/>
          <p:cNvSpPr txBox="1"/>
          <p:nvPr/>
        </p:nvSpPr>
        <p:spPr>
          <a:xfrm>
            <a:off x="1068541" y="455981"/>
            <a:ext cx="16002000" cy="863679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algn="l">
              <a:lnSpc>
                <a:spcPts val="5759"/>
              </a:lnSpc>
            </a:pPr>
            <a:r>
              <a:rPr lang="en-US" sz="4800" b="1" dirty="0">
                <a:solidFill>
                  <a:srgbClr val="FF0000"/>
                </a:solidFill>
                <a:latin typeface="Verdana Bold"/>
                <a:ea typeface="Verdana Bold"/>
                <a:cs typeface="Verdana Bold"/>
                <a:sym typeface="Verdana Bold"/>
              </a:rPr>
              <a:t>Objective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46418" y="2187795"/>
            <a:ext cx="9231533" cy="66171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51510" lvl="1" indent="-325755">
              <a:lnSpc>
                <a:spcPts val="432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Develop a </a:t>
            </a:r>
            <a:r>
              <a:rPr lang="en-US" sz="3600" b="1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continuous authentication system </a:t>
            </a:r>
            <a:r>
              <a:rPr lang="en-US" sz="36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that monitors user behavior in real-time</a:t>
            </a:r>
          </a:p>
          <a:p>
            <a:pPr marL="651510" lvl="1" indent="-325755">
              <a:lnSpc>
                <a:spcPts val="432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Build </a:t>
            </a:r>
            <a:r>
              <a:rPr lang="en-US" sz="3600" b="1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predictive models </a:t>
            </a:r>
            <a:r>
              <a:rPr lang="en-US" sz="36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to detect anomalous behavior with high accuracy.</a:t>
            </a:r>
          </a:p>
          <a:p>
            <a:pPr marL="651510" lvl="1" indent="-325755">
              <a:lnSpc>
                <a:spcPts val="432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Create an </a:t>
            </a:r>
            <a:r>
              <a:rPr lang="en-US" sz="3600" b="1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adaptive system </a:t>
            </a:r>
            <a:r>
              <a:rPr lang="en-US" sz="36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that learns and evolves with user behavior patterns</a:t>
            </a:r>
          </a:p>
          <a:p>
            <a:pPr marL="651510" lvl="1" indent="-325755">
              <a:lnSpc>
                <a:spcPts val="432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Ensure </a:t>
            </a:r>
            <a:r>
              <a:rPr lang="en-US" sz="3600" b="1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privacy and security </a:t>
            </a:r>
            <a:r>
              <a:rPr lang="en-US" sz="36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of collected data</a:t>
            </a:r>
          </a:p>
          <a:p>
            <a:pPr marL="651510" lvl="1" indent="-325755">
              <a:lnSpc>
                <a:spcPts val="4320"/>
              </a:lnSpc>
            </a:pPr>
            <a:endParaRPr lang="en-US" sz="3600" dirty="0">
              <a:solidFill>
                <a:srgbClr val="000000"/>
              </a:solidFill>
              <a:latin typeface="Sitka Text" pitchFamily="2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310640" y="9413557"/>
            <a:ext cx="37795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End Sem</a:t>
            </a:r>
          </a:p>
          <a:p>
            <a:pPr algn="l">
              <a:lnSpc>
                <a:spcPts val="2160"/>
              </a:lnSpc>
            </a:pPr>
            <a:endParaRPr lang="en-US" sz="18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339840" y="9413557"/>
            <a:ext cx="56083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Department of </a:t>
            </a:r>
            <a:r>
              <a:rPr lang="en-US" sz="180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Artificial Intelligence and Data Science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197840" y="9413557"/>
            <a:ext cx="37795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4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0611976" y="2038480"/>
            <a:ext cx="6461740" cy="6775114"/>
            <a:chOff x="0" y="0"/>
            <a:chExt cx="1018337" cy="106772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18337" cy="1067723"/>
            </a:xfrm>
            <a:custGeom>
              <a:avLst/>
              <a:gdLst/>
              <a:ahLst/>
              <a:cxnLst/>
              <a:rect l="l" t="t" r="r" b="b"/>
              <a:pathLst>
                <a:path w="1018337" h="1067723">
                  <a:moveTo>
                    <a:pt x="0" y="0"/>
                  </a:moveTo>
                  <a:lnTo>
                    <a:pt x="1018337" y="0"/>
                  </a:lnTo>
                  <a:lnTo>
                    <a:pt x="1018337" y="1067723"/>
                  </a:lnTo>
                  <a:lnTo>
                    <a:pt x="0" y="1067723"/>
                  </a:lnTo>
                  <a:close/>
                </a:path>
              </a:pathLst>
            </a:custGeom>
            <a:blipFill>
              <a:blip r:embed="rId3"/>
              <a:stretch>
                <a:fillRect l="-2424" r="-2424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216819" y="9255919"/>
            <a:ext cx="15854362" cy="4762"/>
            <a:chOff x="0" y="0"/>
            <a:chExt cx="21139150" cy="6350"/>
          </a:xfrm>
        </p:grpSpPr>
        <p:sp>
          <p:nvSpPr>
            <p:cNvPr id="9" name="Freeform 9"/>
            <p:cNvSpPr/>
            <p:nvPr/>
          </p:nvSpPr>
          <p:spPr>
            <a:xfrm>
              <a:off x="3175" y="0"/>
              <a:ext cx="21132800" cy="6350"/>
            </a:xfrm>
            <a:custGeom>
              <a:avLst/>
              <a:gdLst/>
              <a:ahLst/>
              <a:cxnLst/>
              <a:rect l="l" t="t" r="r" b="b"/>
              <a:pathLst>
                <a:path w="21132800" h="6350">
                  <a:moveTo>
                    <a:pt x="0" y="0"/>
                  </a:moveTo>
                  <a:lnTo>
                    <a:pt x="21132800" y="0"/>
                  </a:lnTo>
                  <a:lnTo>
                    <a:pt x="21132800" y="6350"/>
                  </a:lnTo>
                  <a:lnTo>
                    <a:pt x="0" y="63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3" name="TextBox 13"/>
          <p:cNvSpPr txBox="1"/>
          <p:nvPr/>
        </p:nvSpPr>
        <p:spPr>
          <a:xfrm>
            <a:off x="9313954" y="1461891"/>
            <a:ext cx="8132745" cy="7771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3200" b="1" dirty="0">
                <a:solidFill>
                  <a:srgbClr val="000000"/>
                </a:solidFill>
                <a:latin typeface="Sitka Text" pitchFamily="2" charset="0"/>
                <a:ea typeface="Times New Roman Bold"/>
                <a:cs typeface="Times New Roman Bold"/>
                <a:sym typeface="Times New Roman Bold"/>
              </a:rPr>
              <a:t>Technical Objective</a:t>
            </a:r>
          </a:p>
          <a:p>
            <a:pPr marL="626120" lvl="1" indent="-313060" algn="l">
              <a:lnSpc>
                <a:spcPts val="348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Achieve &gt;85% detection accuracy</a:t>
            </a:r>
          </a:p>
          <a:p>
            <a:pPr marL="626120" lvl="1" indent="-313060" algn="l">
              <a:lnSpc>
                <a:spcPts val="348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Minimize false positives (&lt;15%)</a:t>
            </a:r>
          </a:p>
          <a:p>
            <a:pPr marL="626120" lvl="1" indent="-313060" algn="l">
              <a:lnSpc>
                <a:spcPts val="348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Real-time processing with &lt;2 second latency</a:t>
            </a:r>
          </a:p>
          <a:p>
            <a:pPr marL="626120" lvl="1" indent="-313060" algn="l">
              <a:lnSpc>
                <a:spcPts val="348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Automatic model retraining every 60 seconds</a:t>
            </a:r>
          </a:p>
          <a:p>
            <a:pPr marL="626120" lvl="1" indent="-313060" algn="l">
              <a:lnSpc>
                <a:spcPts val="348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Provide actionable security alerts</a:t>
            </a:r>
          </a:p>
          <a:p>
            <a:pPr algn="l">
              <a:lnSpc>
                <a:spcPts val="3480"/>
              </a:lnSpc>
            </a:pPr>
            <a:endParaRPr lang="en-US" sz="3200" dirty="0">
              <a:solidFill>
                <a:srgbClr val="000000"/>
              </a:solidFill>
              <a:latin typeface="Sitka Text" pitchFamily="2" charset="0"/>
              <a:ea typeface="Times New Roman"/>
              <a:cs typeface="Times New Roman"/>
              <a:sym typeface="Times New Roman"/>
            </a:endParaRPr>
          </a:p>
          <a:p>
            <a:pPr algn="l">
              <a:lnSpc>
                <a:spcPts val="5759"/>
              </a:lnSpc>
            </a:pPr>
            <a:r>
              <a:rPr lang="en-US" sz="3200" b="1" dirty="0">
                <a:solidFill>
                  <a:srgbClr val="000000"/>
                </a:solidFill>
                <a:latin typeface="Sitka Text" pitchFamily="2" charset="0"/>
                <a:ea typeface="Times New Roman Bold"/>
                <a:cs typeface="Times New Roman Bold"/>
                <a:sym typeface="Times New Roman Bold"/>
              </a:rPr>
              <a:t>Security &amp; Privacy Concerns</a:t>
            </a:r>
          </a:p>
          <a:p>
            <a:pPr marL="626120" lvl="1" indent="-313060" algn="l">
              <a:lnSpc>
                <a:spcPts val="348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Local data storage (no cloud transmission)</a:t>
            </a:r>
          </a:p>
          <a:p>
            <a:pPr marL="626120" lvl="1" indent="-313060" algn="l">
              <a:lnSpc>
                <a:spcPts val="348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AES-256 encryption for sensitive data</a:t>
            </a:r>
          </a:p>
          <a:p>
            <a:pPr marL="626120" lvl="1" indent="-313060" algn="l">
              <a:lnSpc>
                <a:spcPts val="348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Privacy-first design (no content logging)</a:t>
            </a:r>
          </a:p>
          <a:p>
            <a:pPr marL="626120" lvl="1" indent="-313060" algn="l">
              <a:lnSpc>
                <a:spcPts val="348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Sitka Text" pitchFamily="2" charset="0"/>
                <a:ea typeface="Times New Roman"/>
                <a:cs typeface="Times New Roman"/>
                <a:sym typeface="Times New Roman"/>
              </a:rPr>
              <a:t>User-controlled monitoring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10640" y="9413557"/>
            <a:ext cx="37795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End Sem</a:t>
            </a:r>
          </a:p>
          <a:p>
            <a:pPr algn="l">
              <a:lnSpc>
                <a:spcPts val="2160"/>
              </a:lnSpc>
            </a:pPr>
            <a:endParaRPr lang="en-US" sz="18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339840" y="9413557"/>
            <a:ext cx="56083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Department of </a:t>
            </a:r>
            <a:r>
              <a:rPr lang="en-US" sz="180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Artificial Intelligence and Data Science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197840" y="9413557"/>
            <a:ext cx="37795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5</a:t>
            </a:r>
          </a:p>
        </p:txBody>
      </p: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2832971" y="1822276"/>
            <a:ext cx="5945127" cy="5945127"/>
            <a:chOff x="0" y="0"/>
            <a:chExt cx="14840029" cy="14840029"/>
          </a:xfrm>
        </p:grpSpPr>
        <p:sp>
          <p:nvSpPr>
            <p:cNvPr id="18" name="Freeform 18"/>
            <p:cNvSpPr/>
            <p:nvPr/>
          </p:nvSpPr>
          <p:spPr>
            <a:xfrm>
              <a:off x="-33258" y="-75"/>
              <a:ext cx="14906544" cy="14840178"/>
            </a:xfrm>
            <a:custGeom>
              <a:avLst/>
              <a:gdLst/>
              <a:ahLst/>
              <a:cxnLst/>
              <a:rect l="l" t="t" r="r" b="b"/>
              <a:pathLst>
                <a:path w="14906544" h="14840178">
                  <a:moveTo>
                    <a:pt x="7453273" y="75"/>
                  </a:moveTo>
                  <a:cubicBezTo>
                    <a:pt x="4794451" y="-11816"/>
                    <a:pt x="2332496" y="1399825"/>
                    <a:pt x="999642" y="3700470"/>
                  </a:cubicBezTo>
                  <a:cubicBezTo>
                    <a:pt x="-333213" y="6001115"/>
                    <a:pt x="-333213" y="8839064"/>
                    <a:pt x="999642" y="11139709"/>
                  </a:cubicBezTo>
                  <a:cubicBezTo>
                    <a:pt x="2332496" y="13440354"/>
                    <a:pt x="4794451" y="14851995"/>
                    <a:pt x="7453273" y="14840104"/>
                  </a:cubicBezTo>
                  <a:cubicBezTo>
                    <a:pt x="10112093" y="14851995"/>
                    <a:pt x="12574049" y="13440354"/>
                    <a:pt x="13906904" y="11139709"/>
                  </a:cubicBezTo>
                  <a:cubicBezTo>
                    <a:pt x="15239758" y="8839064"/>
                    <a:pt x="15239758" y="6001115"/>
                    <a:pt x="13906904" y="3700470"/>
                  </a:cubicBezTo>
                  <a:cubicBezTo>
                    <a:pt x="12574049" y="1399825"/>
                    <a:pt x="10112093" y="-11816"/>
                    <a:pt x="7453273" y="75"/>
                  </a:cubicBezTo>
                  <a:close/>
                </a:path>
              </a:pathLst>
            </a:custGeom>
            <a:gradFill rotWithShape="1">
              <a:gsLst>
                <a:gs pos="0">
                  <a:srgbClr val="5B45B5">
                    <a:alpha val="100000"/>
                  </a:srgbClr>
                </a:gs>
                <a:gs pos="100000">
                  <a:srgbClr val="8875D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Freeform 19"/>
            <p:cNvSpPr/>
            <p:nvPr/>
          </p:nvSpPr>
          <p:spPr>
            <a:xfrm>
              <a:off x="168022" y="200309"/>
              <a:ext cx="14503985" cy="14439411"/>
            </a:xfrm>
            <a:custGeom>
              <a:avLst/>
              <a:gdLst/>
              <a:ahLst/>
              <a:cxnLst/>
              <a:rect l="l" t="t" r="r" b="b"/>
              <a:pathLst>
                <a:path w="14503985" h="14439411">
                  <a:moveTo>
                    <a:pt x="7251993" y="73"/>
                  </a:moveTo>
                  <a:cubicBezTo>
                    <a:pt x="4664974" y="-11497"/>
                    <a:pt x="2269506" y="1362022"/>
                    <a:pt x="972645" y="3600537"/>
                  </a:cubicBezTo>
                  <a:cubicBezTo>
                    <a:pt x="-324215" y="5839051"/>
                    <a:pt x="-324215" y="8600360"/>
                    <a:pt x="972645" y="10838875"/>
                  </a:cubicBezTo>
                  <a:cubicBezTo>
                    <a:pt x="2269506" y="13077389"/>
                    <a:pt x="4664974" y="14450908"/>
                    <a:pt x="7251993" y="14439338"/>
                  </a:cubicBezTo>
                  <a:cubicBezTo>
                    <a:pt x="9839011" y="14450908"/>
                    <a:pt x="12234479" y="13077389"/>
                    <a:pt x="13531340" y="10838875"/>
                  </a:cubicBezTo>
                  <a:cubicBezTo>
                    <a:pt x="14828201" y="8600360"/>
                    <a:pt x="14828201" y="5839051"/>
                    <a:pt x="13531340" y="3600537"/>
                  </a:cubicBezTo>
                  <a:cubicBezTo>
                    <a:pt x="12234479" y="1362022"/>
                    <a:pt x="9839011" y="-11497"/>
                    <a:pt x="7251993" y="73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531276" y="561946"/>
              <a:ext cx="13777477" cy="13716137"/>
            </a:xfrm>
            <a:custGeom>
              <a:avLst/>
              <a:gdLst/>
              <a:ahLst/>
              <a:cxnLst/>
              <a:rect l="l" t="t" r="r" b="b"/>
              <a:pathLst>
                <a:path w="13777477" h="13716137">
                  <a:moveTo>
                    <a:pt x="6888739" y="68"/>
                  </a:moveTo>
                  <a:cubicBezTo>
                    <a:pt x="4431305" y="-10922"/>
                    <a:pt x="2155826" y="1293797"/>
                    <a:pt x="923925" y="3420184"/>
                  </a:cubicBezTo>
                  <a:cubicBezTo>
                    <a:pt x="-307975" y="5546571"/>
                    <a:pt x="-307975" y="8169565"/>
                    <a:pt x="923925" y="10295952"/>
                  </a:cubicBezTo>
                  <a:cubicBezTo>
                    <a:pt x="2155826" y="12422339"/>
                    <a:pt x="4431305" y="13727058"/>
                    <a:pt x="6888739" y="13716068"/>
                  </a:cubicBezTo>
                  <a:cubicBezTo>
                    <a:pt x="9346172" y="13727058"/>
                    <a:pt x="11621651" y="12422339"/>
                    <a:pt x="12853552" y="10295952"/>
                  </a:cubicBezTo>
                  <a:cubicBezTo>
                    <a:pt x="14085452" y="8169565"/>
                    <a:pt x="14085452" y="5546571"/>
                    <a:pt x="12853552" y="3420184"/>
                  </a:cubicBezTo>
                  <a:cubicBezTo>
                    <a:pt x="11621651" y="1293797"/>
                    <a:pt x="9346172" y="-10922"/>
                    <a:pt x="6888739" y="68"/>
                  </a:cubicBezTo>
                  <a:close/>
                </a:path>
              </a:pathLst>
            </a:custGeom>
            <a:blipFill>
              <a:blip r:embed="rId3"/>
              <a:stretch>
                <a:fillRect l="223" r="223"/>
              </a:stretch>
            </a:blipFill>
          </p:spPr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425805" y="4924289"/>
            <a:ext cx="4146195" cy="4146195"/>
            <a:chOff x="0" y="0"/>
            <a:chExt cx="14840029" cy="14840029"/>
          </a:xfrm>
        </p:grpSpPr>
        <p:sp>
          <p:nvSpPr>
            <p:cNvPr id="22" name="Freeform 22"/>
            <p:cNvSpPr/>
            <p:nvPr/>
          </p:nvSpPr>
          <p:spPr>
            <a:xfrm>
              <a:off x="-33258" y="-75"/>
              <a:ext cx="14906544" cy="14840178"/>
            </a:xfrm>
            <a:custGeom>
              <a:avLst/>
              <a:gdLst/>
              <a:ahLst/>
              <a:cxnLst/>
              <a:rect l="l" t="t" r="r" b="b"/>
              <a:pathLst>
                <a:path w="14906544" h="14840178">
                  <a:moveTo>
                    <a:pt x="7453273" y="75"/>
                  </a:moveTo>
                  <a:cubicBezTo>
                    <a:pt x="4794451" y="-11816"/>
                    <a:pt x="2332496" y="1399825"/>
                    <a:pt x="999642" y="3700470"/>
                  </a:cubicBezTo>
                  <a:cubicBezTo>
                    <a:pt x="-333213" y="6001115"/>
                    <a:pt x="-333213" y="8839064"/>
                    <a:pt x="999642" y="11139709"/>
                  </a:cubicBezTo>
                  <a:cubicBezTo>
                    <a:pt x="2332496" y="13440354"/>
                    <a:pt x="4794451" y="14851995"/>
                    <a:pt x="7453273" y="14840104"/>
                  </a:cubicBezTo>
                  <a:cubicBezTo>
                    <a:pt x="10112093" y="14851995"/>
                    <a:pt x="12574049" y="13440354"/>
                    <a:pt x="13906904" y="11139709"/>
                  </a:cubicBezTo>
                  <a:cubicBezTo>
                    <a:pt x="15239758" y="8839064"/>
                    <a:pt x="15239758" y="6001115"/>
                    <a:pt x="13906904" y="3700470"/>
                  </a:cubicBezTo>
                  <a:cubicBezTo>
                    <a:pt x="12574049" y="1399825"/>
                    <a:pt x="10112093" y="-11816"/>
                    <a:pt x="7453273" y="75"/>
                  </a:cubicBezTo>
                  <a:close/>
                </a:path>
              </a:pathLst>
            </a:custGeom>
            <a:gradFill rotWithShape="1">
              <a:gsLst>
                <a:gs pos="0">
                  <a:srgbClr val="3C67BF">
                    <a:alpha val="100000"/>
                  </a:srgbClr>
                </a:gs>
                <a:gs pos="100000">
                  <a:srgbClr val="F7AC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3" name="Freeform 23"/>
            <p:cNvSpPr/>
            <p:nvPr/>
          </p:nvSpPr>
          <p:spPr>
            <a:xfrm>
              <a:off x="168022" y="200309"/>
              <a:ext cx="14503985" cy="14439411"/>
            </a:xfrm>
            <a:custGeom>
              <a:avLst/>
              <a:gdLst/>
              <a:ahLst/>
              <a:cxnLst/>
              <a:rect l="l" t="t" r="r" b="b"/>
              <a:pathLst>
                <a:path w="14503985" h="14439411">
                  <a:moveTo>
                    <a:pt x="7251993" y="73"/>
                  </a:moveTo>
                  <a:cubicBezTo>
                    <a:pt x="4664974" y="-11497"/>
                    <a:pt x="2269506" y="1362022"/>
                    <a:pt x="972645" y="3600537"/>
                  </a:cubicBezTo>
                  <a:cubicBezTo>
                    <a:pt x="-324215" y="5839051"/>
                    <a:pt x="-324215" y="8600360"/>
                    <a:pt x="972645" y="10838875"/>
                  </a:cubicBezTo>
                  <a:cubicBezTo>
                    <a:pt x="2269506" y="13077389"/>
                    <a:pt x="4664974" y="14450908"/>
                    <a:pt x="7251993" y="14439338"/>
                  </a:cubicBezTo>
                  <a:cubicBezTo>
                    <a:pt x="9839011" y="14450908"/>
                    <a:pt x="12234479" y="13077389"/>
                    <a:pt x="13531340" y="10838875"/>
                  </a:cubicBezTo>
                  <a:cubicBezTo>
                    <a:pt x="14828201" y="8600360"/>
                    <a:pt x="14828201" y="5839051"/>
                    <a:pt x="13531340" y="3600537"/>
                  </a:cubicBezTo>
                  <a:cubicBezTo>
                    <a:pt x="12234479" y="1362022"/>
                    <a:pt x="9839011" y="-11497"/>
                    <a:pt x="7251993" y="73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4" name="Freeform 24"/>
            <p:cNvSpPr/>
            <p:nvPr/>
          </p:nvSpPr>
          <p:spPr>
            <a:xfrm>
              <a:off x="531276" y="561946"/>
              <a:ext cx="13777477" cy="13716137"/>
            </a:xfrm>
            <a:custGeom>
              <a:avLst/>
              <a:gdLst/>
              <a:ahLst/>
              <a:cxnLst/>
              <a:rect l="l" t="t" r="r" b="b"/>
              <a:pathLst>
                <a:path w="13777477" h="13716137">
                  <a:moveTo>
                    <a:pt x="6888739" y="68"/>
                  </a:moveTo>
                  <a:cubicBezTo>
                    <a:pt x="4431305" y="-10922"/>
                    <a:pt x="2155826" y="1293797"/>
                    <a:pt x="923925" y="3420184"/>
                  </a:cubicBezTo>
                  <a:cubicBezTo>
                    <a:pt x="-307975" y="5546571"/>
                    <a:pt x="-307975" y="8169565"/>
                    <a:pt x="923925" y="10295952"/>
                  </a:cubicBezTo>
                  <a:cubicBezTo>
                    <a:pt x="2155826" y="12422339"/>
                    <a:pt x="4431305" y="13727058"/>
                    <a:pt x="6888739" y="13716068"/>
                  </a:cubicBezTo>
                  <a:cubicBezTo>
                    <a:pt x="9346172" y="13727058"/>
                    <a:pt x="11621651" y="12422339"/>
                    <a:pt x="12853552" y="10295952"/>
                  </a:cubicBezTo>
                  <a:cubicBezTo>
                    <a:pt x="14085452" y="8169565"/>
                    <a:pt x="14085452" y="5546571"/>
                    <a:pt x="12853552" y="3420184"/>
                  </a:cubicBezTo>
                  <a:cubicBezTo>
                    <a:pt x="11621651" y="1293797"/>
                    <a:pt x="9346172" y="-10922"/>
                    <a:pt x="6888739" y="68"/>
                  </a:cubicBezTo>
                  <a:close/>
                </a:path>
              </a:pathLst>
            </a:custGeom>
            <a:blipFill>
              <a:blip r:embed="rId4"/>
              <a:stretch>
                <a:fillRect l="223" r="223"/>
              </a:stretch>
            </a:blipFill>
          </p:spPr>
        </p:sp>
      </p:grpSp>
      <p:sp>
        <p:nvSpPr>
          <p:cNvPr id="25" name="TextBox 12">
            <a:extLst>
              <a:ext uri="{FF2B5EF4-FFF2-40B4-BE49-F238E27FC236}">
                <a16:creationId xmlns:a16="http://schemas.microsoft.com/office/drawing/2014/main" id="{2AB990B3-872C-EC05-ADE3-04382A6C047D}"/>
              </a:ext>
            </a:extLst>
          </p:cNvPr>
          <p:cNvSpPr txBox="1"/>
          <p:nvPr/>
        </p:nvSpPr>
        <p:spPr>
          <a:xfrm>
            <a:off x="1312954" y="425890"/>
            <a:ext cx="16002000" cy="863679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algn="l">
              <a:lnSpc>
                <a:spcPts val="5759"/>
              </a:lnSpc>
            </a:pPr>
            <a:r>
              <a:rPr lang="en-US" sz="4800" b="1" dirty="0">
                <a:solidFill>
                  <a:srgbClr val="FF0000"/>
                </a:solidFill>
                <a:latin typeface="Verdana Bold"/>
                <a:ea typeface="Verdana Bold"/>
                <a:cs typeface="Verdana Bold"/>
                <a:sym typeface="Verdana Bold"/>
              </a:rPr>
              <a:t>Objective</a:t>
            </a:r>
          </a:p>
        </p:txBody>
      </p:sp>
      <p:grpSp>
        <p:nvGrpSpPr>
          <p:cNvPr id="26" name="Group 3">
            <a:extLst>
              <a:ext uri="{FF2B5EF4-FFF2-40B4-BE49-F238E27FC236}">
                <a16:creationId xmlns:a16="http://schemas.microsoft.com/office/drawing/2014/main" id="{21AE13E2-5BED-C75A-4522-872E3AB3CE6E}"/>
              </a:ext>
            </a:extLst>
          </p:cNvPr>
          <p:cNvGrpSpPr/>
          <p:nvPr/>
        </p:nvGrpSpPr>
        <p:grpSpPr>
          <a:xfrm>
            <a:off x="1138236" y="1417560"/>
            <a:ext cx="15930564" cy="178593"/>
            <a:chOff x="0" y="0"/>
            <a:chExt cx="21240752" cy="238124"/>
          </a:xfrm>
        </p:grpSpPr>
        <p:sp>
          <p:nvSpPr>
            <p:cNvPr id="27" name="Freeform 4">
              <a:extLst>
                <a:ext uri="{FF2B5EF4-FFF2-40B4-BE49-F238E27FC236}">
                  <a16:creationId xmlns:a16="http://schemas.microsoft.com/office/drawing/2014/main" id="{F4851BCF-03B5-E3A9-47AB-2B61B1AF0B81}"/>
                </a:ext>
              </a:extLst>
            </p:cNvPr>
            <p:cNvSpPr/>
            <p:nvPr/>
          </p:nvSpPr>
          <p:spPr>
            <a:xfrm>
              <a:off x="9525" y="9525"/>
              <a:ext cx="12414758" cy="219075"/>
            </a:xfrm>
            <a:custGeom>
              <a:avLst/>
              <a:gdLst/>
              <a:ahLst/>
              <a:cxnLst/>
              <a:rect l="l" t="t" r="r" b="b"/>
              <a:pathLst>
                <a:path w="12414758" h="219075">
                  <a:moveTo>
                    <a:pt x="0" y="0"/>
                  </a:moveTo>
                  <a:lnTo>
                    <a:pt x="12414758" y="0"/>
                  </a:lnTo>
                  <a:lnTo>
                    <a:pt x="12414758" y="219075"/>
                  </a:lnTo>
                  <a:lnTo>
                    <a:pt x="0" y="2190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EBACB741-F2FE-58D3-91A5-57951C2CB74B}"/>
                </a:ext>
              </a:extLst>
            </p:cNvPr>
            <p:cNvSpPr/>
            <p:nvPr/>
          </p:nvSpPr>
          <p:spPr>
            <a:xfrm>
              <a:off x="9525" y="9525"/>
              <a:ext cx="21221700" cy="0"/>
            </a:xfrm>
            <a:custGeom>
              <a:avLst/>
              <a:gdLst/>
              <a:ahLst/>
              <a:cxnLst/>
              <a:rect l="l" t="t" r="r" b="b"/>
              <a:pathLst>
                <a:path w="21221700">
                  <a:moveTo>
                    <a:pt x="0" y="0"/>
                  </a:moveTo>
                  <a:lnTo>
                    <a:pt x="21221700" y="0"/>
                  </a:lnTo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23BCBE38-9C36-F190-C411-65A4D9092405}"/>
                </a:ext>
              </a:extLst>
            </p:cNvPr>
            <p:cNvSpPr/>
            <p:nvPr/>
          </p:nvSpPr>
          <p:spPr>
            <a:xfrm>
              <a:off x="0" y="0"/>
              <a:ext cx="12433808" cy="238125"/>
            </a:xfrm>
            <a:custGeom>
              <a:avLst/>
              <a:gdLst/>
              <a:ahLst/>
              <a:cxnLst/>
              <a:rect l="l" t="t" r="r" b="b"/>
              <a:pathLst>
                <a:path w="12433808" h="238125">
                  <a:moveTo>
                    <a:pt x="9525" y="0"/>
                  </a:moveTo>
                  <a:lnTo>
                    <a:pt x="12424283" y="0"/>
                  </a:lnTo>
                  <a:cubicBezTo>
                    <a:pt x="12429489" y="0"/>
                    <a:pt x="12433808" y="4318"/>
                    <a:pt x="12433808" y="9525"/>
                  </a:cubicBezTo>
                  <a:lnTo>
                    <a:pt x="12433808" y="228600"/>
                  </a:lnTo>
                  <a:cubicBezTo>
                    <a:pt x="12433808" y="233807"/>
                    <a:pt x="12429489" y="238125"/>
                    <a:pt x="12424283" y="238125"/>
                  </a:cubicBezTo>
                  <a:lnTo>
                    <a:pt x="9525" y="238125"/>
                  </a:lnTo>
                  <a:cubicBezTo>
                    <a:pt x="4318" y="238125"/>
                    <a:pt x="0" y="233807"/>
                    <a:pt x="0" y="228600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228600"/>
                  </a:lnTo>
                  <a:lnTo>
                    <a:pt x="9525" y="228600"/>
                  </a:lnTo>
                  <a:lnTo>
                    <a:pt x="9525" y="219075"/>
                  </a:lnTo>
                  <a:lnTo>
                    <a:pt x="12424283" y="219075"/>
                  </a:lnTo>
                  <a:lnTo>
                    <a:pt x="12424283" y="228600"/>
                  </a:lnTo>
                  <a:lnTo>
                    <a:pt x="12414758" y="228600"/>
                  </a:lnTo>
                  <a:lnTo>
                    <a:pt x="12414758" y="9525"/>
                  </a:lnTo>
                  <a:lnTo>
                    <a:pt x="12424283" y="9525"/>
                  </a:lnTo>
                  <a:lnTo>
                    <a:pt x="12424283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  <p:sp>
          <p:nvSpPr>
            <p:cNvPr id="30" name="Freeform 7">
              <a:extLst>
                <a:ext uri="{FF2B5EF4-FFF2-40B4-BE49-F238E27FC236}">
                  <a16:creationId xmlns:a16="http://schemas.microsoft.com/office/drawing/2014/main" id="{EEBC4161-B541-56DD-2984-6C8833C873C1}"/>
                </a:ext>
              </a:extLst>
            </p:cNvPr>
            <p:cNvSpPr/>
            <p:nvPr/>
          </p:nvSpPr>
          <p:spPr>
            <a:xfrm>
              <a:off x="9525" y="0"/>
              <a:ext cx="21221700" cy="19050"/>
            </a:xfrm>
            <a:custGeom>
              <a:avLst/>
              <a:gdLst/>
              <a:ahLst/>
              <a:cxnLst/>
              <a:rect l="l" t="t" r="r" b="b"/>
              <a:pathLst>
                <a:path w="21221700" h="19050">
                  <a:moveTo>
                    <a:pt x="0" y="0"/>
                  </a:moveTo>
                  <a:lnTo>
                    <a:pt x="21221700" y="0"/>
                  </a:lnTo>
                  <a:lnTo>
                    <a:pt x="212217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16819" y="9255919"/>
            <a:ext cx="15854362" cy="4762"/>
            <a:chOff x="0" y="0"/>
            <a:chExt cx="21139150" cy="6350"/>
          </a:xfrm>
        </p:grpSpPr>
        <p:sp>
          <p:nvSpPr>
            <p:cNvPr id="4" name="Freeform 4"/>
            <p:cNvSpPr/>
            <p:nvPr/>
          </p:nvSpPr>
          <p:spPr>
            <a:xfrm>
              <a:off x="3175" y="0"/>
              <a:ext cx="21132800" cy="6350"/>
            </a:xfrm>
            <a:custGeom>
              <a:avLst/>
              <a:gdLst/>
              <a:ahLst/>
              <a:cxnLst/>
              <a:rect l="l" t="t" r="r" b="b"/>
              <a:pathLst>
                <a:path w="21132800" h="6350">
                  <a:moveTo>
                    <a:pt x="0" y="0"/>
                  </a:moveTo>
                  <a:lnTo>
                    <a:pt x="21132800" y="0"/>
                  </a:lnTo>
                  <a:lnTo>
                    <a:pt x="21132800" y="6350"/>
                  </a:lnTo>
                  <a:lnTo>
                    <a:pt x="0" y="63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1310640" y="3618856"/>
            <a:ext cx="16002000" cy="1824038"/>
            <a:chOff x="0" y="0"/>
            <a:chExt cx="21336000" cy="243205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1336000" cy="2432050"/>
            </a:xfrm>
            <a:custGeom>
              <a:avLst/>
              <a:gdLst/>
              <a:ahLst/>
              <a:cxnLst/>
              <a:rect l="l" t="t" r="r" b="b"/>
              <a:pathLst>
                <a:path w="21336000" h="2432050">
                  <a:moveTo>
                    <a:pt x="0" y="0"/>
                  </a:moveTo>
                  <a:lnTo>
                    <a:pt x="21336000" y="0"/>
                  </a:lnTo>
                  <a:lnTo>
                    <a:pt x="21336000" y="2432050"/>
                  </a:lnTo>
                  <a:lnTo>
                    <a:pt x="0" y="24320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21336000" cy="2422525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5999"/>
                </a:lnSpc>
              </a:pPr>
              <a:r>
                <a:rPr lang="en-US" sz="4999" b="1">
                  <a:solidFill>
                    <a:srgbClr val="FF0000"/>
                  </a:solidFill>
                  <a:latin typeface="Verdana Bold"/>
                  <a:ea typeface="Verdana Bold"/>
                  <a:cs typeface="Verdana Bold"/>
                  <a:sym typeface="Verdana Bold"/>
                </a:rPr>
                <a:t>   System</a:t>
              </a:r>
            </a:p>
            <a:p>
              <a:pPr algn="l">
                <a:lnSpc>
                  <a:spcPts val="5999"/>
                </a:lnSpc>
              </a:pPr>
              <a:r>
                <a:rPr lang="en-US" sz="4999" b="1">
                  <a:solidFill>
                    <a:srgbClr val="FF0000"/>
                  </a:solidFill>
                  <a:latin typeface="Verdana Bold"/>
                  <a:ea typeface="Verdana Bold"/>
                  <a:cs typeface="Verdana Bold"/>
                  <a:sym typeface="Verdana Bold"/>
                </a:rPr>
                <a:t>Architecture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310640" y="9413557"/>
            <a:ext cx="37795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End Sem</a:t>
            </a:r>
          </a:p>
          <a:p>
            <a:pPr algn="l">
              <a:lnSpc>
                <a:spcPts val="2160"/>
              </a:lnSpc>
            </a:pPr>
            <a:endParaRPr lang="en-US" sz="18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6339840" y="9413557"/>
            <a:ext cx="56083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Department of </a:t>
            </a:r>
            <a:r>
              <a:rPr lang="en-US" sz="180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Artificial Intelligence and Data Science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197840" y="9413557"/>
            <a:ext cx="37795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6</a:t>
            </a:r>
          </a:p>
        </p:txBody>
      </p:sp>
      <p:sp>
        <p:nvSpPr>
          <p:cNvPr id="11" name="Freeform 11"/>
          <p:cNvSpPr/>
          <p:nvPr/>
        </p:nvSpPr>
        <p:spPr>
          <a:xfrm>
            <a:off x="8144878" y="0"/>
            <a:ext cx="8832482" cy="8957769"/>
          </a:xfrm>
          <a:custGeom>
            <a:avLst/>
            <a:gdLst/>
            <a:ahLst/>
            <a:cxnLst/>
            <a:rect l="l" t="t" r="r" b="b"/>
            <a:pathLst>
              <a:path w="8832482" h="8957769">
                <a:moveTo>
                  <a:pt x="0" y="0"/>
                </a:moveTo>
                <a:lnTo>
                  <a:pt x="8832482" y="0"/>
                </a:lnTo>
                <a:lnTo>
                  <a:pt x="8832482" y="8957769"/>
                </a:lnTo>
                <a:lnTo>
                  <a:pt x="0" y="89577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09" r="-709"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16819" y="9255919"/>
            <a:ext cx="15854362" cy="4762"/>
            <a:chOff x="0" y="0"/>
            <a:chExt cx="21139150" cy="6350"/>
          </a:xfrm>
        </p:grpSpPr>
        <p:sp>
          <p:nvSpPr>
            <p:cNvPr id="4" name="Freeform 4"/>
            <p:cNvSpPr/>
            <p:nvPr/>
          </p:nvSpPr>
          <p:spPr>
            <a:xfrm>
              <a:off x="3175" y="0"/>
              <a:ext cx="21132800" cy="6350"/>
            </a:xfrm>
            <a:custGeom>
              <a:avLst/>
              <a:gdLst/>
              <a:ahLst/>
              <a:cxnLst/>
              <a:rect l="l" t="t" r="r" b="b"/>
              <a:pathLst>
                <a:path w="21132800" h="6350">
                  <a:moveTo>
                    <a:pt x="0" y="0"/>
                  </a:moveTo>
                  <a:lnTo>
                    <a:pt x="21132800" y="0"/>
                  </a:lnTo>
                  <a:lnTo>
                    <a:pt x="21132800" y="6350"/>
                  </a:lnTo>
                  <a:lnTo>
                    <a:pt x="0" y="63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484837" y="3910012"/>
            <a:ext cx="6927228" cy="2466976"/>
            <a:chOff x="0" y="0"/>
            <a:chExt cx="9236304" cy="328930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236304" cy="3289302"/>
            </a:xfrm>
            <a:custGeom>
              <a:avLst/>
              <a:gdLst/>
              <a:ahLst/>
              <a:cxnLst/>
              <a:rect l="l" t="t" r="r" b="b"/>
              <a:pathLst>
                <a:path w="9236304" h="3289302">
                  <a:moveTo>
                    <a:pt x="0" y="0"/>
                  </a:moveTo>
                  <a:lnTo>
                    <a:pt x="9236304" y="0"/>
                  </a:lnTo>
                  <a:lnTo>
                    <a:pt x="9236304" y="3289302"/>
                  </a:lnTo>
                  <a:lnTo>
                    <a:pt x="0" y="32893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0"/>
              <a:ext cx="9236304" cy="3289302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4560"/>
                </a:lnSpc>
              </a:pPr>
              <a:r>
                <a:rPr lang="en-US" sz="3800" b="1">
                  <a:solidFill>
                    <a:srgbClr val="000000"/>
                  </a:solidFill>
                  <a:latin typeface="Verdana Bold"/>
                  <a:ea typeface="Verdana Bold"/>
                  <a:cs typeface="Verdana Bold"/>
                  <a:sym typeface="Verdana Bold"/>
                </a:rPr>
                <a:t>Secure architecture ensuring encrypted data, minimal collection, and strict privacy protection.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310640" y="9413557"/>
            <a:ext cx="37795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End Sem</a:t>
            </a:r>
          </a:p>
          <a:p>
            <a:pPr algn="l">
              <a:lnSpc>
                <a:spcPts val="2160"/>
              </a:lnSpc>
            </a:pPr>
            <a:endParaRPr lang="en-US" sz="18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6339840" y="9413557"/>
            <a:ext cx="56083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Department of </a:t>
            </a:r>
            <a:r>
              <a:rPr lang="en-US" sz="180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Artificial Intelligence and Data Science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197840" y="9413557"/>
            <a:ext cx="3779520" cy="266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7</a:t>
            </a:r>
          </a:p>
        </p:txBody>
      </p:sp>
      <p:sp>
        <p:nvSpPr>
          <p:cNvPr id="11" name="Freeform 11"/>
          <p:cNvSpPr/>
          <p:nvPr/>
        </p:nvSpPr>
        <p:spPr>
          <a:xfrm>
            <a:off x="8001000" y="0"/>
            <a:ext cx="9103519" cy="9103519"/>
          </a:xfrm>
          <a:custGeom>
            <a:avLst/>
            <a:gdLst/>
            <a:ahLst/>
            <a:cxnLst/>
            <a:rect l="l" t="t" r="r" b="b"/>
            <a:pathLst>
              <a:path w="9103519" h="9103519">
                <a:moveTo>
                  <a:pt x="0" y="0"/>
                </a:moveTo>
                <a:lnTo>
                  <a:pt x="9103519" y="0"/>
                </a:lnTo>
                <a:lnTo>
                  <a:pt x="9103519" y="9103519"/>
                </a:lnTo>
                <a:lnTo>
                  <a:pt x="0" y="91035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16819" y="9255919"/>
            <a:ext cx="15854362" cy="4762"/>
            <a:chOff x="0" y="0"/>
            <a:chExt cx="21139150" cy="6350"/>
          </a:xfrm>
        </p:grpSpPr>
        <p:sp>
          <p:nvSpPr>
            <p:cNvPr id="4" name="Freeform 4"/>
            <p:cNvSpPr/>
            <p:nvPr/>
          </p:nvSpPr>
          <p:spPr>
            <a:xfrm>
              <a:off x="3175" y="0"/>
              <a:ext cx="21132800" cy="6350"/>
            </a:xfrm>
            <a:custGeom>
              <a:avLst/>
              <a:gdLst/>
              <a:ahLst/>
              <a:cxnLst/>
              <a:rect l="l" t="t" r="r" b="b"/>
              <a:pathLst>
                <a:path w="21132800" h="6350">
                  <a:moveTo>
                    <a:pt x="0" y="0"/>
                  </a:moveTo>
                  <a:lnTo>
                    <a:pt x="21132800" y="0"/>
                  </a:lnTo>
                  <a:lnTo>
                    <a:pt x="21132800" y="6350"/>
                  </a:lnTo>
                  <a:lnTo>
                    <a:pt x="0" y="63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628715" y="3143250"/>
            <a:ext cx="7516163" cy="3000375"/>
            <a:chOff x="0" y="0"/>
            <a:chExt cx="10021551" cy="40005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021551" cy="4000500"/>
            </a:xfrm>
            <a:custGeom>
              <a:avLst/>
              <a:gdLst/>
              <a:ahLst/>
              <a:cxnLst/>
              <a:rect l="l" t="t" r="r" b="b"/>
              <a:pathLst>
                <a:path w="10021551" h="4000500">
                  <a:moveTo>
                    <a:pt x="0" y="0"/>
                  </a:moveTo>
                  <a:lnTo>
                    <a:pt x="10021551" y="0"/>
                  </a:lnTo>
                  <a:lnTo>
                    <a:pt x="10021551" y="4000500"/>
                  </a:lnTo>
                  <a:lnTo>
                    <a:pt x="0" y="4000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0"/>
              <a:ext cx="10021551" cy="4000500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5520"/>
                </a:lnSpc>
              </a:pPr>
              <a:r>
                <a:rPr lang="en-US" sz="4600" b="1">
                  <a:solidFill>
                    <a:srgbClr val="FF0000"/>
                  </a:solidFill>
                  <a:latin typeface="Verdana Bold"/>
                  <a:ea typeface="Verdana Bold"/>
                  <a:cs typeface="Verdana Bold"/>
                  <a:sym typeface="Verdana Bold"/>
                </a:rPr>
                <a:t>Privacy Protection</a:t>
              </a:r>
            </a:p>
            <a:p>
              <a:pPr algn="l">
                <a:lnSpc>
                  <a:spcPts val="5520"/>
                </a:lnSpc>
              </a:pPr>
              <a:endParaRPr lang="en-US" sz="4600" b="1">
                <a:solidFill>
                  <a:srgbClr val="FF0000"/>
                </a:solidFill>
                <a:latin typeface="Verdana Bold"/>
                <a:ea typeface="Verdana Bold"/>
                <a:cs typeface="Verdana Bold"/>
                <a:sym typeface="Verdana Bold"/>
              </a:endParaRPr>
            </a:p>
            <a:p>
              <a:pPr algn="l">
                <a:lnSpc>
                  <a:spcPts val="5520"/>
                </a:lnSpc>
              </a:pPr>
              <a:endParaRPr lang="en-US" sz="4600" b="1">
                <a:solidFill>
                  <a:srgbClr val="FF0000"/>
                </a:solidFill>
                <a:latin typeface="Verdana Bold"/>
                <a:ea typeface="Verdana Bold"/>
                <a:cs typeface="Verdana Bold"/>
                <a:sym typeface="Verdana Bold"/>
              </a:endParaRPr>
            </a:p>
            <a:p>
              <a:pPr algn="l">
                <a:lnSpc>
                  <a:spcPts val="5520"/>
                </a:lnSpc>
              </a:pPr>
              <a:endParaRPr lang="en-US" sz="4600" b="1">
                <a:solidFill>
                  <a:srgbClr val="FF0000"/>
                </a:solidFill>
                <a:latin typeface="Verdana Bold"/>
                <a:ea typeface="Verdana Bold"/>
                <a:cs typeface="Verdana Bold"/>
                <a:sym typeface="Verdana Bold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310640" y="9413557"/>
            <a:ext cx="37795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End Sem</a:t>
            </a:r>
          </a:p>
          <a:p>
            <a:pPr algn="l">
              <a:lnSpc>
                <a:spcPts val="2160"/>
              </a:lnSpc>
            </a:pPr>
            <a:endParaRPr lang="en-US" sz="18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6339840" y="9413557"/>
            <a:ext cx="56083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Department of </a:t>
            </a:r>
            <a:r>
              <a:rPr lang="en-US" sz="180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Artificial Intelligence and Data Science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197840" y="9413557"/>
            <a:ext cx="3779520" cy="266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7</a:t>
            </a:r>
          </a:p>
        </p:txBody>
      </p:sp>
      <p:sp>
        <p:nvSpPr>
          <p:cNvPr id="11" name="Freeform 11"/>
          <p:cNvSpPr/>
          <p:nvPr/>
        </p:nvSpPr>
        <p:spPr>
          <a:xfrm>
            <a:off x="8001000" y="0"/>
            <a:ext cx="9103519" cy="9103519"/>
          </a:xfrm>
          <a:custGeom>
            <a:avLst/>
            <a:gdLst/>
            <a:ahLst/>
            <a:cxnLst/>
            <a:rect l="l" t="t" r="r" b="b"/>
            <a:pathLst>
              <a:path w="9103519" h="9103519">
                <a:moveTo>
                  <a:pt x="0" y="0"/>
                </a:moveTo>
                <a:lnTo>
                  <a:pt x="9103519" y="0"/>
                </a:lnTo>
                <a:lnTo>
                  <a:pt x="9103519" y="9103519"/>
                </a:lnTo>
                <a:lnTo>
                  <a:pt x="0" y="91035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653296" y="4143275"/>
            <a:ext cx="7516163" cy="25135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59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Sitka Text" pitchFamily="2" charset="0"/>
                <a:ea typeface="Verdana"/>
                <a:cs typeface="Verdana"/>
                <a:sym typeface="Verdana"/>
              </a:rPr>
              <a:t>NO actual keystrokes stored (only timing/patterns)</a:t>
            </a:r>
          </a:p>
          <a:p>
            <a:pPr>
              <a:lnSpc>
                <a:spcPts val="2759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Sitka Text" pitchFamily="2" charset="0"/>
                <a:ea typeface="Verdana"/>
                <a:cs typeface="Verdana"/>
                <a:sym typeface="Verdana"/>
              </a:rPr>
              <a:t>NO mouse coordinates (relative movements only)</a:t>
            </a:r>
          </a:p>
          <a:p>
            <a:pPr>
              <a:lnSpc>
                <a:spcPts val="2759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Sitka Text" pitchFamily="2" charset="0"/>
                <a:ea typeface="Verdana"/>
                <a:cs typeface="Verdana"/>
                <a:sym typeface="Verdana"/>
              </a:rPr>
              <a:t>NO application content captured</a:t>
            </a:r>
          </a:p>
          <a:p>
            <a:pPr>
              <a:lnSpc>
                <a:spcPts val="2759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Sitka Text" pitchFamily="2" charset="0"/>
                <a:ea typeface="Verdana"/>
                <a:cs typeface="Verdana"/>
                <a:sym typeface="Verdana"/>
              </a:rPr>
              <a:t>AES-256 encrypted storage</a:t>
            </a:r>
          </a:p>
          <a:p>
            <a:pPr>
              <a:lnSpc>
                <a:spcPts val="2759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Sitka Text" pitchFamily="2" charset="0"/>
                <a:ea typeface="Verdana"/>
                <a:cs typeface="Verdana"/>
                <a:sym typeface="Verdana"/>
              </a:rPr>
              <a:t>Local-only processing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16819" y="9255919"/>
            <a:ext cx="15854362" cy="4762"/>
            <a:chOff x="0" y="0"/>
            <a:chExt cx="21139150" cy="6350"/>
          </a:xfrm>
        </p:grpSpPr>
        <p:sp>
          <p:nvSpPr>
            <p:cNvPr id="4" name="Freeform 4"/>
            <p:cNvSpPr/>
            <p:nvPr/>
          </p:nvSpPr>
          <p:spPr>
            <a:xfrm>
              <a:off x="3175" y="0"/>
              <a:ext cx="21132800" cy="6350"/>
            </a:xfrm>
            <a:custGeom>
              <a:avLst/>
              <a:gdLst/>
              <a:ahLst/>
              <a:cxnLst/>
              <a:rect l="l" t="t" r="r" b="b"/>
              <a:pathLst>
                <a:path w="21132800" h="6350">
                  <a:moveTo>
                    <a:pt x="0" y="0"/>
                  </a:moveTo>
                  <a:lnTo>
                    <a:pt x="21132800" y="0"/>
                  </a:lnTo>
                  <a:lnTo>
                    <a:pt x="21132800" y="6350"/>
                  </a:lnTo>
                  <a:lnTo>
                    <a:pt x="0" y="6350"/>
                  </a:lnTo>
                  <a:close/>
                </a:path>
              </a:pathLst>
            </a:custGeom>
            <a:solidFill>
              <a:srgbClr val="CC0000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5" name="TextBox 5"/>
          <p:cNvSpPr txBox="1"/>
          <p:nvPr/>
        </p:nvSpPr>
        <p:spPr>
          <a:xfrm>
            <a:off x="1310640" y="9413557"/>
            <a:ext cx="37795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End Sem</a:t>
            </a:r>
          </a:p>
          <a:p>
            <a:pPr algn="l">
              <a:lnSpc>
                <a:spcPts val="2160"/>
              </a:lnSpc>
            </a:pPr>
            <a:endParaRPr lang="en-US" sz="18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339840" y="9413557"/>
            <a:ext cx="56083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Department of </a:t>
            </a:r>
            <a:r>
              <a:rPr lang="en-US" sz="180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Artificial Intelligence and Data Science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197840" y="9413557"/>
            <a:ext cx="377952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7</a:t>
            </a:r>
          </a:p>
        </p:txBody>
      </p:sp>
      <p:sp>
        <p:nvSpPr>
          <p:cNvPr id="8" name="Freeform 8"/>
          <p:cNvSpPr/>
          <p:nvPr/>
        </p:nvSpPr>
        <p:spPr>
          <a:xfrm>
            <a:off x="8821569" y="278296"/>
            <a:ext cx="8825222" cy="8825222"/>
          </a:xfrm>
          <a:custGeom>
            <a:avLst/>
            <a:gdLst/>
            <a:ahLst/>
            <a:cxnLst/>
            <a:rect l="l" t="t" r="r" b="b"/>
            <a:pathLst>
              <a:path w="8825222" h="8825222">
                <a:moveTo>
                  <a:pt x="0" y="0"/>
                </a:moveTo>
                <a:lnTo>
                  <a:pt x="8825223" y="0"/>
                </a:lnTo>
                <a:lnTo>
                  <a:pt x="8825223" y="8825223"/>
                </a:lnTo>
                <a:lnTo>
                  <a:pt x="0" y="88252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837370" y="550673"/>
            <a:ext cx="8707627" cy="8707627"/>
          </a:xfrm>
          <a:custGeom>
            <a:avLst/>
            <a:gdLst/>
            <a:ahLst/>
            <a:cxnLst/>
            <a:rect l="l" t="t" r="r" b="b"/>
            <a:pathLst>
              <a:path w="8707627" h="8707627">
                <a:moveTo>
                  <a:pt x="0" y="0"/>
                </a:moveTo>
                <a:lnTo>
                  <a:pt x="8707627" y="0"/>
                </a:lnTo>
                <a:lnTo>
                  <a:pt x="8707627" y="8707627"/>
                </a:lnTo>
                <a:lnTo>
                  <a:pt x="0" y="87076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358</Words>
  <Application>Microsoft Office PowerPoint</Application>
  <PresentationFormat>Custom</PresentationFormat>
  <Paragraphs>82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Calibri</vt:lpstr>
      <vt:lpstr>Sitka Text</vt:lpstr>
      <vt:lpstr>Arial</vt:lpstr>
      <vt:lpstr>Sitka Subheading Semibold</vt:lpstr>
      <vt:lpstr>Verdana Bold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Department of Artificial Intelligence and Data Science</dc:title>
  <cp:lastModifiedBy>PRIADHARSHNI P</cp:lastModifiedBy>
  <cp:revision>2</cp:revision>
  <dcterms:created xsi:type="dcterms:W3CDTF">2006-08-16T00:00:00Z</dcterms:created>
  <dcterms:modified xsi:type="dcterms:W3CDTF">2025-11-26T15:26:55Z</dcterms:modified>
  <dc:identifier>DAG5zUl-Opc</dc:identifier>
</cp:coreProperties>
</file>

<file path=docProps/thumbnail.jpeg>
</file>